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6"/>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 id="293" r:id="rId32"/>
    <p:sldId id="294" r:id="rId33"/>
    <p:sldId id="295" r:id="rId34"/>
    <p:sldId id="296" r:id="rId35"/>
    <p:sldId id="297" r:id="rId36"/>
    <p:sldId id="303" r:id="rId37"/>
    <p:sldId id="298" r:id="rId38"/>
    <p:sldId id="299" r:id="rId39"/>
    <p:sldId id="300" r:id="rId40"/>
    <p:sldId id="301" r:id="rId41"/>
    <p:sldId id="302" r:id="rId42"/>
    <p:sldId id="304" r:id="rId43"/>
    <p:sldId id="312" r:id="rId44"/>
    <p:sldId id="313" r:id="rId45"/>
    <p:sldId id="315" r:id="rId46"/>
    <p:sldId id="314" r:id="rId47"/>
    <p:sldId id="317" r:id="rId48"/>
    <p:sldId id="305" r:id="rId49"/>
    <p:sldId id="306" r:id="rId50"/>
    <p:sldId id="307" r:id="rId51"/>
    <p:sldId id="308" r:id="rId52"/>
    <p:sldId id="309" r:id="rId53"/>
    <p:sldId id="310" r:id="rId54"/>
    <p:sldId id="311"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78"/>
    <p:restoredTop sz="94880" autoAdjust="0"/>
  </p:normalViewPr>
  <p:slideViewPr>
    <p:cSldViewPr snapToGrid="0" snapToObjects="1">
      <p:cViewPr varScale="1">
        <p:scale>
          <a:sx n="133" d="100"/>
          <a:sy n="133" d="100"/>
        </p:scale>
        <p:origin x="208" y="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5/23/21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37</a:t>
            </a:fld>
            <a:endParaRPr lang="en-US"/>
          </a:p>
        </p:txBody>
      </p:sp>
    </p:spTree>
    <p:extLst>
      <p:ext uri="{BB962C8B-B14F-4D97-AF65-F5344CB8AC3E}">
        <p14:creationId xmlns:p14="http://schemas.microsoft.com/office/powerpoint/2010/main" val="60035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31</a:t>
            </a:fld>
            <a:endParaRPr lang="en-US"/>
          </a:p>
        </p:txBody>
      </p:sp>
    </p:spTree>
    <p:extLst>
      <p:ext uri="{BB962C8B-B14F-4D97-AF65-F5344CB8AC3E}">
        <p14:creationId xmlns:p14="http://schemas.microsoft.com/office/powerpoint/2010/main" val="115408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32</a:t>
            </a:fld>
            <a:endParaRPr lang="en-US"/>
          </a:p>
        </p:txBody>
      </p:sp>
    </p:spTree>
    <p:extLst>
      <p:ext uri="{BB962C8B-B14F-4D97-AF65-F5344CB8AC3E}">
        <p14:creationId xmlns:p14="http://schemas.microsoft.com/office/powerpoint/2010/main" val="164268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33</a:t>
            </a:fld>
            <a:endParaRPr lang="en-US"/>
          </a:p>
        </p:txBody>
      </p:sp>
    </p:spTree>
    <p:extLst>
      <p:ext uri="{BB962C8B-B14F-4D97-AF65-F5344CB8AC3E}">
        <p14:creationId xmlns:p14="http://schemas.microsoft.com/office/powerpoint/2010/main" val="115556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34</a:t>
            </a:fld>
            <a:endParaRPr lang="en-US"/>
          </a:p>
        </p:txBody>
      </p:sp>
    </p:spTree>
    <p:extLst>
      <p:ext uri="{BB962C8B-B14F-4D97-AF65-F5344CB8AC3E}">
        <p14:creationId xmlns:p14="http://schemas.microsoft.com/office/powerpoint/2010/main" val="114861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35</a:t>
            </a:fld>
            <a:endParaRPr lang="en-US"/>
          </a:p>
        </p:txBody>
      </p:sp>
    </p:spTree>
    <p:extLst>
      <p:ext uri="{BB962C8B-B14F-4D97-AF65-F5344CB8AC3E}">
        <p14:creationId xmlns:p14="http://schemas.microsoft.com/office/powerpoint/2010/main" val="95925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36</a:t>
            </a:fld>
            <a:endParaRPr lang="en-US"/>
          </a:p>
        </p:txBody>
      </p:sp>
    </p:spTree>
    <p:extLst>
      <p:ext uri="{BB962C8B-B14F-4D97-AF65-F5344CB8AC3E}">
        <p14:creationId xmlns:p14="http://schemas.microsoft.com/office/powerpoint/2010/main" val="2091154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5/23/21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5/23/21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5/23/21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debug/dev-op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source.android.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developer.android.com/training/constraint-layout"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9.png"/><Relationship Id="rId3"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 Id="rId3"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5.png"/><Relationship Id="rId3"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3.xml"/><Relationship Id="rId2"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endParaRPr lang="he-IL" sz="2800" dirty="0" smtClean="0"/>
          </a:p>
          <a:p>
            <a:pPr algn="r" rtl="1"/>
            <a:r>
              <a:rPr lang="he-IL" sz="2800" dirty="0" smtClean="0"/>
              <a:t>מרכיבים </a:t>
            </a:r>
            <a:r>
              <a:rPr lang="he-IL" sz="2800" dirty="0" smtClean="0"/>
              <a:t>עיקריים בארכיטקטורת </a:t>
            </a:r>
            <a:r>
              <a:rPr lang="he-IL" sz="2800" dirty="0" smtClean="0"/>
              <a:t>אנדרואיד</a:t>
            </a:r>
            <a:endParaRPr lang="en-US" sz="1400" dirty="0" smtClean="0">
              <a:solidFill>
                <a:prstClr val="white"/>
              </a:solidFill>
            </a:endParaRPr>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a:t>
            </a:r>
            <a:r>
              <a:rPr lang="he-IL" sz="1050" dirty="0" smtClean="0"/>
              <a:t>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endParaRPr lang="he-IL" sz="1050" dirty="0" smtClean="0"/>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en-US" dirty="0" smtClean="0"/>
              <a:t> views</a:t>
            </a:r>
            <a:r>
              <a:rPr lang="he-IL" dirty="0" smtClean="0"/>
              <a:t>נפוצים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endParaRPr lang="en-US" dirty="0" smtClean="0"/>
          </a:p>
          <a:p>
            <a:pPr algn="r" rtl="1"/>
            <a:r>
              <a:rPr lang="he-IL" dirty="0" smtClean="0"/>
              <a:t>אזכורים אחרונים</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a:t>
            </a:r>
            <a:r>
              <a:rPr lang="he-IL" sz="4300" dirty="0" smtClean="0"/>
              <a:t>ה</a:t>
            </a:r>
            <a:r>
              <a:rPr lang="en-US" sz="4300" dirty="0" err="1" smtClean="0"/>
              <a:t>layout_width</a:t>
            </a:r>
            <a:r>
              <a:rPr lang="he-IL" sz="4300" dirty="0" smtClean="0"/>
              <a:t> </a:t>
            </a:r>
            <a:r>
              <a:rPr lang="he-IL" sz="4300" dirty="0" smtClean="0"/>
              <a:t>ו </a:t>
            </a:r>
            <a:r>
              <a:rPr lang="en-US" sz="4300" dirty="0" err="1"/>
              <a:t>layout_height</a:t>
            </a:r>
            <a:r>
              <a:rPr lang="he-IL" sz="4300" dirty="0" smtClean="0"/>
              <a:t>. </a:t>
            </a:r>
            <a:r>
              <a:rPr lang="he-IL" sz="4300" dirty="0" smtClean="0"/>
              <a:t>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err="1" smtClean="0"/>
              <a:t>android:width</a:t>
            </a:r>
            <a:r>
              <a:rPr lang="he-IL" sz="4300" dirty="0" smtClean="0"/>
              <a:t>. 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a:t>
            </a:r>
            <a:r>
              <a:rPr lang="he-IL" sz="1600" dirty="0" smtClean="0"/>
              <a:t>האפשריות </a:t>
            </a:r>
            <a:r>
              <a:rPr lang="he-IL" sz="1600" dirty="0" smtClean="0"/>
              <a:t>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1828050" y="2166715"/>
            <a:ext cx="2913450" cy="758278"/>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08463" y="235711"/>
            <a:ext cx="2863290" cy="900246"/>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a:t>
            </a:r>
            <a:r>
              <a:rPr lang="en-US" sz="1050" dirty="0" err="1" smtClean="0">
                <a:solidFill>
                  <a:schemeClr val="bg1"/>
                </a:solidFill>
              </a:rPr>
              <a:t>dp</a:t>
            </a:r>
            <a:r>
              <a:rPr lang="he-IL" sz="1050" dirty="0" smtClean="0">
                <a:solidFill>
                  <a:schemeClr val="bg1"/>
                </a:solidFill>
              </a:rPr>
              <a:t>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normAutofit fontScale="92500" lnSpcReduction="10000"/>
          </a:bodyPr>
          <a:lstStyle/>
          <a:p>
            <a:pPr algn="r" rtl="1"/>
            <a:r>
              <a:rPr lang="he-IL" dirty="0" smtClean="0"/>
              <a:t>אנדרואיד היא מערכת הפעלה הבנויה על ליבלת </a:t>
            </a:r>
            <a:r>
              <a:rPr lang="en-US" dirty="0" err="1" smtClean="0"/>
              <a:t>linux</a:t>
            </a:r>
            <a:r>
              <a:rPr lang="he-IL" dirty="0" smtClean="0"/>
              <a:t> הפעיל </a:t>
            </a:r>
            <a:r>
              <a:rPr lang="he-IL" dirty="0" err="1" smtClean="0"/>
              <a:t>בסרטפונים</a:t>
            </a:r>
            <a:r>
              <a:rPr lang="he-IL" dirty="0" smtClean="0"/>
              <a:t>, טלוויזיות חכמות, שעונים חכמים, מכוניות ועוד.</a:t>
            </a:r>
            <a:r>
              <a:rPr lang="en-US" dirty="0" smtClean="0"/>
              <a:t> </a:t>
            </a:r>
          </a:p>
          <a:p>
            <a:pPr algn="r" rtl="1"/>
            <a:r>
              <a:rPr lang="he-IL" dirty="0" smtClean="0"/>
              <a:t>המערכת הפעלה היא </a:t>
            </a:r>
            <a:r>
              <a:rPr lang="he-IL" dirty="0" smtClean="0"/>
              <a:t> </a:t>
            </a:r>
            <a:r>
              <a:rPr lang="en-US" dirty="0" smtClean="0"/>
              <a:t>open source</a:t>
            </a:r>
            <a:r>
              <a:rPr lang="he-IL" dirty="0" smtClean="0"/>
              <a:t> וניתן לראות את קבצי המקור שלה בקישור הבא: </a:t>
            </a:r>
            <a:r>
              <a:rPr lang="en-US" dirty="0">
                <a:hlinkClick r:id="rId2"/>
              </a:rPr>
              <a:t>https://source.android.com</a:t>
            </a:r>
            <a:r>
              <a:rPr lang="en-US" dirty="0" smtClean="0">
                <a:hlinkClick r:id="rId2"/>
              </a:rPr>
              <a:t>/</a:t>
            </a:r>
            <a:endParaRPr lang="he-IL" dirty="0" smtClean="0"/>
          </a:p>
          <a:p>
            <a:pPr algn="r" rtl="1"/>
            <a:r>
              <a:rPr lang="he-IL" dirty="0" smtClean="0"/>
              <a:t>המערכת הפעלה בבעלות חברת גוגל </a:t>
            </a:r>
            <a:r>
              <a:rPr lang="he-IL" dirty="0" smtClean="0"/>
              <a:t>מהווה בערך 70% מכלל מערכות ההפעלה </a:t>
            </a:r>
            <a:r>
              <a:rPr lang="he-IL" dirty="0" err="1" smtClean="0"/>
              <a:t>בסמרטפונים</a:t>
            </a:r>
            <a:r>
              <a:rPr lang="he-IL" smtClean="0"/>
              <a:t>.</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שנמצא באלמנט 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45" y="1779241"/>
            <a:ext cx="6039403" cy="3506252"/>
          </a:xfrm>
          <a:prstGeom prst="rect">
            <a:avLst/>
          </a:prstGeom>
        </p:spPr>
      </p:pic>
      <p:sp>
        <p:nvSpPr>
          <p:cNvPr id="7" name="Content Placeholder 2"/>
          <p:cNvSpPr txBox="1">
            <a:spLocks/>
          </p:cNvSpPr>
          <p:nvPr/>
        </p:nvSpPr>
        <p:spPr>
          <a:xfrm>
            <a:off x="216243" y="5386642"/>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400" dirty="0" smtClean="0"/>
              <a:t>נוכל לראות </a:t>
            </a:r>
            <a:r>
              <a:rPr lang="he-IL" sz="1400" dirty="0" err="1" smtClean="0"/>
              <a:t>שהXML</a:t>
            </a:r>
            <a:r>
              <a:rPr lang="he-IL" sz="1400" dirty="0" smtClean="0"/>
              <a:t> שנוצר מכיל בתוכו שיקוף של מה שאנחנו רואים ב</a:t>
            </a:r>
            <a:r>
              <a:rPr lang="en-US" sz="1400" dirty="0" smtClean="0"/>
              <a:t>attributes</a:t>
            </a:r>
            <a:r>
              <a:rPr lang="he-IL" sz="1400" dirty="0" smtClean="0"/>
              <a:t> בצד ימין ובנוסף עוד שנראה רק אם נגלגל עוד למטה החלונית. בקוד יותר קל לדייק בערכים. לדוגמה יהיה לנו יותר קל להגדיר   </a:t>
            </a:r>
            <a:r>
              <a:rPr lang="en-US" sz="1400" dirty="0" smtClean="0"/>
              <a:t>horizontal bias</a:t>
            </a:r>
            <a:r>
              <a:rPr lang="he-IL" sz="1400" dirty="0" smtClean="0"/>
              <a:t> ל75% (או 0.75) ע"י תיקון הקוד מאשר לשחק עם ה</a:t>
            </a:r>
            <a:r>
              <a:rPr lang="en-US" sz="1400" dirty="0" smtClean="0"/>
              <a:t>slider</a:t>
            </a:r>
            <a:r>
              <a:rPr lang="he-IL" sz="1400" dirty="0" smtClean="0"/>
              <a:t> בחלונית.</a:t>
            </a:r>
          </a:p>
          <a:p>
            <a:pPr marL="0" indent="0" algn="r" rtl="1">
              <a:buNone/>
            </a:pPr>
            <a:r>
              <a:rPr lang="he-IL" sz="1400" dirty="0" smtClean="0"/>
              <a:t>יש ב</a:t>
            </a:r>
            <a:r>
              <a:rPr lang="en-US" sz="1400" dirty="0" smtClean="0"/>
              <a:t>constraint layout</a:t>
            </a:r>
            <a:r>
              <a:rPr lang="he-IL" sz="1400" dirty="0" smtClean="0"/>
              <a:t> שלל של אפשרויות יותר מתקדמות שלא נראה פה (לדוגמה </a:t>
            </a:r>
            <a:r>
              <a:rPr lang="en-US" sz="1400" dirty="0" smtClean="0"/>
              <a:t>chains, guidelines, barriers</a:t>
            </a:r>
            <a:r>
              <a:rPr lang="he-IL" sz="1400" dirty="0"/>
              <a:t> </a:t>
            </a:r>
            <a:r>
              <a:rPr lang="he-IL" sz="1400" dirty="0" smtClean="0"/>
              <a:t>ומומלץ לבקר בקישור הבא למידע נוסף: </a:t>
            </a:r>
          </a:p>
          <a:p>
            <a:pPr marL="0" indent="0" algn="r" rtl="1">
              <a:buNone/>
            </a:pPr>
            <a:r>
              <a:rPr lang="en-US" sz="1400" dirty="0">
                <a:hlinkClick r:id="rId4"/>
              </a:rPr>
              <a:t>https://</a:t>
            </a:r>
            <a:r>
              <a:rPr lang="en-US" sz="1400" dirty="0" smtClean="0">
                <a:hlinkClick r:id="rId4"/>
              </a:rPr>
              <a:t>developer.android.com/training/constraint-layout</a:t>
            </a:r>
            <a:endParaRPr lang="en-US" sz="1400" dirty="0"/>
          </a:p>
          <a:p>
            <a:pPr marL="0" indent="0" algn="r" rtl="1">
              <a:buNone/>
            </a:pPr>
            <a:endParaRPr lang="en-US" sz="1400" dirty="0"/>
          </a:p>
        </p:txBody>
      </p:sp>
    </p:spTree>
    <p:extLst>
      <p:ext uri="{BB962C8B-B14F-4D97-AF65-F5344CB8AC3E}">
        <p14:creationId xmlns:p14="http://schemas.microsoft.com/office/powerpoint/2010/main" val="912752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 </a:t>
            </a:r>
            <a:r>
              <a:rPr lang="he-IL" sz="4000" dirty="0" err="1" smtClean="0">
                <a:solidFill>
                  <a:srgbClr val="FFE701"/>
                </a:solidFill>
              </a:rPr>
              <a:t>views</a:t>
            </a:r>
            <a:r>
              <a:rPr lang="he-IL" sz="4000" dirty="0" smtClean="0">
                <a:solidFill>
                  <a:srgbClr val="FFE701"/>
                </a:solidFill>
              </a:rPr>
              <a:t> נפוצים</a:t>
            </a:r>
            <a:endParaRPr lang="he-IL" sz="4000" dirty="0">
              <a:solidFill>
                <a:srgbClr val="FFE701"/>
              </a:solidFill>
            </a:endParaRPr>
          </a:p>
        </p:txBody>
      </p:sp>
      <p:sp>
        <p:nvSpPr>
          <p:cNvPr id="6" name="Content Placeholder 2"/>
          <p:cNvSpPr>
            <a:spLocks noGrp="1"/>
          </p:cNvSpPr>
          <p:nvPr>
            <p:ph idx="1"/>
          </p:nvPr>
        </p:nvSpPr>
        <p:spPr>
          <a:xfrm>
            <a:off x="598621" y="1852654"/>
            <a:ext cx="8877890" cy="2176176"/>
          </a:xfrm>
        </p:spPr>
        <p:txBody>
          <a:bodyPr>
            <a:normAutofit/>
          </a:bodyPr>
          <a:lstStyle/>
          <a:p>
            <a:pPr marL="0" indent="0" algn="r" rtl="1">
              <a:buNone/>
            </a:pPr>
            <a:r>
              <a:rPr lang="he-IL" dirty="0" smtClean="0"/>
              <a:t>בחלק זה נדבר עם מספר </a:t>
            </a:r>
            <a:r>
              <a:rPr lang="en-US" dirty="0" smtClean="0"/>
              <a:t>views</a:t>
            </a:r>
            <a:r>
              <a:rPr lang="he-IL" dirty="0"/>
              <a:t> </a:t>
            </a:r>
            <a:r>
              <a:rPr lang="he-IL" dirty="0" smtClean="0"/>
              <a:t>נפוצים. מאפיינים חשובים שלהם ואיך לעבוד איתם.</a:t>
            </a:r>
          </a:p>
          <a:p>
            <a:pPr marL="0" indent="0" algn="r" rtl="1">
              <a:buNone/>
            </a:pPr>
            <a:r>
              <a:rPr lang="he-IL" dirty="0" smtClean="0"/>
              <a:t>מעבור על:</a:t>
            </a:r>
          </a:p>
        </p:txBody>
      </p:sp>
      <p:sp>
        <p:nvSpPr>
          <p:cNvPr id="8" name="Content Placeholder 2"/>
          <p:cNvSpPr txBox="1">
            <a:spLocks/>
          </p:cNvSpPr>
          <p:nvPr/>
        </p:nvSpPr>
        <p:spPr>
          <a:xfrm>
            <a:off x="-154065" y="3796917"/>
            <a:ext cx="9446031" cy="463825"/>
          </a:xfrm>
          <a:prstGeom prst="rect">
            <a:avLst/>
          </a:prstGeom>
        </p:spPr>
        <p:txBody>
          <a:bodyPr vert="horz" lIns="91440" tIns="45720" rIns="91440" bIns="45720" numCol="4"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rtl="1"/>
            <a:r>
              <a:rPr lang="en-US" sz="3200" dirty="0" err="1" smtClean="0"/>
              <a:t>TextView</a:t>
            </a:r>
            <a:endParaRPr lang="en-US" sz="3200" dirty="0" smtClean="0"/>
          </a:p>
          <a:p>
            <a:pPr algn="r" rtl="1"/>
            <a:r>
              <a:rPr lang="en-US" sz="3200" dirty="0" err="1" smtClean="0"/>
              <a:t>EditText</a:t>
            </a:r>
            <a:endParaRPr lang="en-US" sz="3200" dirty="0" smtClean="0"/>
          </a:p>
          <a:p>
            <a:pPr algn="r" rtl="1"/>
            <a:r>
              <a:rPr lang="en-US" sz="3200" dirty="0" err="1" smtClean="0"/>
              <a:t>ImageView</a:t>
            </a:r>
            <a:endParaRPr lang="en-US" sz="3200" dirty="0" smtClean="0"/>
          </a:p>
          <a:p>
            <a:pPr algn="r" rtl="1"/>
            <a:r>
              <a:rPr lang="en-US" sz="3200" dirty="0" smtClean="0"/>
              <a:t>Button</a:t>
            </a:r>
          </a:p>
        </p:txBody>
      </p:sp>
      <p:sp>
        <p:nvSpPr>
          <p:cNvPr id="10" name="Content Placeholder 2"/>
          <p:cNvSpPr txBox="1">
            <a:spLocks/>
          </p:cNvSpPr>
          <p:nvPr/>
        </p:nvSpPr>
        <p:spPr>
          <a:xfrm>
            <a:off x="598621" y="4410976"/>
            <a:ext cx="8877890" cy="2176176"/>
          </a:xfrm>
          <a:prstGeom prst="rect">
            <a:avLst/>
          </a:prstGeom>
        </p:spPr>
        <p:txBody>
          <a:bodyPr vert="horz" lIns="91440" tIns="45720" rIns="91440" bIns="45720" rtlCol="0">
            <a:normAutofit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יש הרבה יותר </a:t>
            </a:r>
            <a:r>
              <a:rPr lang="en-US" dirty="0" smtClean="0"/>
              <a:t>views</a:t>
            </a:r>
            <a:r>
              <a:rPr lang="he-IL" dirty="0" smtClean="0"/>
              <a:t> מזה כבר ב</a:t>
            </a:r>
            <a:r>
              <a:rPr lang="en-US" dirty="0" smtClean="0"/>
              <a:t>SDK</a:t>
            </a:r>
            <a:r>
              <a:rPr lang="he-IL" dirty="0" smtClean="0"/>
              <a:t> של אנדרואיד ובנוסף ניתן לבנות </a:t>
            </a:r>
            <a:r>
              <a:rPr lang="en-US" dirty="0" smtClean="0"/>
              <a:t>views</a:t>
            </a:r>
            <a:r>
              <a:rPr lang="he-IL" dirty="0" smtClean="0"/>
              <a:t> חדשים משלנו אבל זה מספיק על מנת להתחיל להבין את לעבוד עם ה</a:t>
            </a:r>
            <a:r>
              <a:rPr lang="en-US" dirty="0" smtClean="0"/>
              <a:t>views</a:t>
            </a:r>
            <a:r>
              <a:rPr lang="he-IL" dirty="0" smtClean="0"/>
              <a:t> של אנדרואיד. </a:t>
            </a:r>
            <a:endParaRPr lang="en-US" dirty="0"/>
          </a:p>
        </p:txBody>
      </p:sp>
    </p:spTree>
    <p:extLst>
      <p:ext uri="{BB962C8B-B14F-4D97-AF65-F5344CB8AC3E}">
        <p14:creationId xmlns:p14="http://schemas.microsoft.com/office/powerpoint/2010/main" val="2117938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4755964"/>
          </a:xfrm>
        </p:spPr>
        <p:txBody>
          <a:bodyPr>
            <a:normAutofit/>
          </a:bodyPr>
          <a:lstStyle/>
          <a:p>
            <a:pPr marL="0" indent="0" algn="r" rtl="1">
              <a:buNone/>
            </a:pPr>
            <a:r>
              <a:rPr lang="en-US" sz="1400" dirty="0" err="1" smtClean="0"/>
              <a:t>TextView</a:t>
            </a:r>
            <a:r>
              <a:rPr lang="he-IL" sz="1400" dirty="0"/>
              <a:t> </a:t>
            </a:r>
            <a:r>
              <a:rPr lang="he-IL" sz="1400" dirty="0" smtClean="0"/>
              <a:t>- </a:t>
            </a:r>
            <a:r>
              <a:rPr lang="en-US" sz="1400" dirty="0" smtClean="0"/>
              <a:t>view</a:t>
            </a:r>
            <a:r>
              <a:rPr lang="he-IL" sz="1400" dirty="0"/>
              <a:t> </a:t>
            </a:r>
            <a:r>
              <a:rPr lang="he-IL" sz="1400" dirty="0" smtClean="0"/>
              <a:t>פשוט לתצוגת טקסט על המסך. יש לו את המאפיין </a:t>
            </a:r>
            <a:r>
              <a:rPr lang="en-US" sz="1400" dirty="0" err="1" smtClean="0"/>
              <a:t>android:text</a:t>
            </a:r>
            <a:r>
              <a:rPr lang="he-IL" sz="1400" dirty="0" smtClean="0"/>
              <a:t> אשר מגדיר את תוכן הטקסט. בנוסף קיימות הקרה מאפיינים נוספים לקבוע את נראות הטקסט. למשל </a:t>
            </a:r>
            <a:r>
              <a:rPr lang="en-US" sz="1400" dirty="0" err="1" smtClean="0"/>
              <a:t>android:textSize</a:t>
            </a:r>
            <a:r>
              <a:rPr lang="en-US" sz="1400" dirty="0" smtClean="0"/>
              <a:t>, </a:t>
            </a:r>
            <a:r>
              <a:rPr lang="en-US" sz="1400" dirty="0" err="1" smtClean="0"/>
              <a:t>android:textAlignment</a:t>
            </a:r>
            <a:r>
              <a:rPr lang="en-US" sz="1400" dirty="0" smtClean="0"/>
              <a:t>, </a:t>
            </a:r>
            <a:r>
              <a:rPr lang="en-US" sz="1400" dirty="0" err="1" smtClean="0"/>
              <a:t>android:textColor</a:t>
            </a:r>
            <a:endParaRPr lang="en-US" sz="1400" dirty="0" smtClean="0"/>
          </a:p>
          <a:p>
            <a:pPr marL="0" indent="0" algn="r" rtl="1">
              <a:buNone/>
            </a:pPr>
            <a:endParaRPr lang="he-IL" sz="1400" dirty="0" smtClean="0"/>
          </a:p>
          <a:p>
            <a:pPr marL="0" indent="0" algn="r" rtl="1">
              <a:buNone/>
            </a:pPr>
            <a:r>
              <a:rPr lang="en-US" sz="1400" dirty="0" err="1" smtClean="0"/>
              <a:t>EditText</a:t>
            </a:r>
            <a:r>
              <a:rPr lang="he-IL" sz="1400" dirty="0" smtClean="0"/>
              <a:t> </a:t>
            </a:r>
            <a:r>
              <a:rPr lang="mr-IN" sz="1400" dirty="0" smtClean="0"/>
              <a:t>–</a:t>
            </a:r>
            <a:r>
              <a:rPr lang="he-IL" sz="1400" dirty="0" smtClean="0"/>
              <a:t> תיבת טקסט המאשר למשתמש להכניס טקסט משלו. זאת תת מחלקה של </a:t>
            </a:r>
            <a:r>
              <a:rPr lang="en-US" sz="1400" dirty="0" err="1" smtClean="0"/>
              <a:t>TextView</a:t>
            </a:r>
            <a:r>
              <a:rPr lang="he-IL" sz="1400" dirty="0" smtClean="0"/>
              <a:t> ולכן כל המאפיינים לעיל עוברות בירושה. בנוסף ניתן להשתמש במאפיינים</a:t>
            </a:r>
            <a:r>
              <a:rPr lang="he-IL" sz="1400" dirty="0"/>
              <a:t> </a:t>
            </a:r>
            <a:r>
              <a:rPr lang="en-US" sz="1400" dirty="0" err="1" smtClean="0"/>
              <a:t>android:hint</a:t>
            </a:r>
            <a:r>
              <a:rPr lang="he-IL" sz="1400" dirty="0" smtClean="0"/>
              <a:t> (כמו </a:t>
            </a:r>
            <a:r>
              <a:rPr lang="en-US" sz="1400" dirty="0" smtClean="0"/>
              <a:t>placeholder</a:t>
            </a:r>
            <a:r>
              <a:rPr lang="he-IL" sz="1400" dirty="0" smtClean="0"/>
              <a:t> ב</a:t>
            </a:r>
            <a:r>
              <a:rPr lang="en-US" sz="1400" dirty="0" smtClean="0"/>
              <a:t>HTML</a:t>
            </a:r>
            <a:r>
              <a:rPr lang="he-IL" sz="1400" dirty="0" smtClean="0"/>
              <a:t> </a:t>
            </a:r>
            <a:r>
              <a:rPr lang="mr-IN" sz="1400" dirty="0" smtClean="0"/>
              <a:t>–</a:t>
            </a:r>
            <a:r>
              <a:rPr lang="he-IL" sz="1400" dirty="0" smtClean="0"/>
              <a:t> טקסט המופיע לפני שמכניסים ערך לתיבה), </a:t>
            </a:r>
            <a:r>
              <a:rPr lang="en-US" sz="1400" dirty="0" err="1" smtClean="0"/>
              <a:t>android:inputType</a:t>
            </a:r>
            <a:r>
              <a:rPr lang="he-IL" sz="1400" dirty="0" smtClean="0"/>
              <a:t> (מגדיר מה ניתן למלא, למשל רק מספרים או סיסמה </a:t>
            </a:r>
            <a:r>
              <a:rPr lang="mr-IN" sz="1400" dirty="0" smtClean="0"/>
              <a:t>–</a:t>
            </a:r>
            <a:r>
              <a:rPr lang="he-IL" sz="1400" dirty="0" smtClean="0"/>
              <a:t> ואז יהיה נקודות במקום להציג את הסיסמה).</a:t>
            </a:r>
          </a:p>
          <a:p>
            <a:pPr marL="0" indent="0" algn="r" rtl="1">
              <a:buNone/>
            </a:pPr>
            <a:endParaRPr lang="he-IL" sz="1400" dirty="0" smtClean="0"/>
          </a:p>
          <a:p>
            <a:pPr marL="0" indent="0" algn="r" rtl="1">
              <a:buNone/>
            </a:pPr>
            <a:r>
              <a:rPr lang="en-US" sz="1400" dirty="0" err="1" smtClean="0"/>
              <a:t>ImageView</a:t>
            </a:r>
            <a:r>
              <a:rPr lang="he-IL" sz="1400" dirty="0" smtClean="0"/>
              <a:t> </a:t>
            </a:r>
            <a:r>
              <a:rPr lang="mr-IN" sz="1400" dirty="0" smtClean="0"/>
              <a:t>–</a:t>
            </a:r>
            <a:r>
              <a:rPr lang="he-IL" sz="1400" dirty="0" smtClean="0"/>
              <a:t> לתצוגת תמונה (יכול להיות דינמי או קישור סטטי לתמונה הנמצא ב</a:t>
            </a:r>
            <a:r>
              <a:rPr lang="en-US" sz="1400" dirty="0" err="1" smtClean="0"/>
              <a:t>drawable</a:t>
            </a:r>
            <a:r>
              <a:rPr lang="he-IL" sz="1400" dirty="0" smtClean="0"/>
              <a:t> או ב</a:t>
            </a:r>
            <a:r>
              <a:rPr lang="en-US" sz="1400" dirty="0" err="1" smtClean="0"/>
              <a:t>mipmap</a:t>
            </a:r>
            <a:r>
              <a:rPr lang="he-IL" sz="1400" dirty="0"/>
              <a:t> </a:t>
            </a:r>
            <a:r>
              <a:rPr lang="he-IL" sz="1400" dirty="0" smtClean="0"/>
              <a:t>לדוגמה). המאפיין ה העיקרי הוא </a:t>
            </a:r>
            <a:r>
              <a:rPr lang="en-US" sz="1400" dirty="0" err="1" smtClean="0"/>
              <a:t>android:src</a:t>
            </a:r>
            <a:endParaRPr lang="en-US" sz="1400" dirty="0" smtClean="0"/>
          </a:p>
          <a:p>
            <a:pPr marL="0" indent="0" algn="r" rtl="1">
              <a:buNone/>
            </a:pPr>
            <a:endParaRPr lang="he-IL" sz="1400" dirty="0" smtClean="0"/>
          </a:p>
          <a:p>
            <a:pPr marL="0" indent="0" algn="r" rtl="1">
              <a:buNone/>
            </a:pPr>
            <a:r>
              <a:rPr lang="en-US" sz="1400" dirty="0" smtClean="0"/>
              <a:t>Button</a:t>
            </a:r>
            <a:r>
              <a:rPr lang="he-IL" sz="1400" dirty="0" smtClean="0"/>
              <a:t> </a:t>
            </a:r>
            <a:r>
              <a:rPr lang="mr-IN" sz="1400" dirty="0" smtClean="0"/>
              <a:t>–</a:t>
            </a:r>
            <a:r>
              <a:rPr lang="he-IL" sz="1400" dirty="0" smtClean="0"/>
              <a:t> כפתור. ניתן להגדיר לו </a:t>
            </a:r>
            <a:r>
              <a:rPr lang="he-IL" sz="1400" dirty="0" err="1" smtClean="0"/>
              <a:t>פונקצייה</a:t>
            </a:r>
            <a:r>
              <a:rPr lang="he-IL" sz="1400" dirty="0" smtClean="0"/>
              <a:t> </a:t>
            </a:r>
            <a:r>
              <a:rPr lang="he-IL" sz="1400" dirty="0" err="1" smtClean="0"/>
              <a:t>לפעלה</a:t>
            </a:r>
            <a:r>
              <a:rPr lang="he-IL" sz="1400" dirty="0" smtClean="0"/>
              <a:t> בכר </a:t>
            </a:r>
            <a:r>
              <a:rPr lang="he-IL" sz="1400" dirty="0" err="1" smtClean="0"/>
              <a:t>בXML</a:t>
            </a:r>
            <a:r>
              <a:rPr lang="he-IL" sz="1400" dirty="0" smtClean="0"/>
              <a:t> ע"י שימוש במאפיין </a:t>
            </a:r>
            <a:r>
              <a:rPr lang="en-US" sz="1200" dirty="0" err="1" smtClean="0"/>
              <a:t>android:onClick</a:t>
            </a:r>
            <a:r>
              <a:rPr lang="he-IL" sz="1200" dirty="0" smtClean="0"/>
              <a:t>. אם מגדירים את הפעולה שלו ככה אז נדרש שיהיה מתודה ב</a:t>
            </a:r>
            <a:r>
              <a:rPr lang="en-US" sz="1200" dirty="0" err="1" smtClean="0"/>
              <a:t>acivity</a:t>
            </a:r>
            <a:r>
              <a:rPr lang="he-IL" sz="1200" dirty="0" smtClean="0"/>
              <a:t> אליו הוא מחובר בשם הזה עם פרמטר מסוג </a:t>
            </a:r>
            <a:r>
              <a:rPr lang="he-IL" sz="1200" dirty="0" err="1" smtClean="0"/>
              <a:t>Vi</a:t>
            </a:r>
            <a:r>
              <a:rPr lang="en-US" sz="1200" dirty="0" err="1" smtClean="0"/>
              <a:t>ew</a:t>
            </a:r>
            <a:r>
              <a:rPr lang="he-IL" sz="1200" dirty="0" smtClean="0"/>
              <a:t>).</a:t>
            </a:r>
            <a:endParaRPr lang="he-IL" sz="1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2" y="1404851"/>
            <a:ext cx="4931559" cy="4763191"/>
          </a:xfrm>
          <a:prstGeom prst="rect">
            <a:avLst/>
          </a:prstGeom>
        </p:spPr>
      </p:pic>
    </p:spTree>
    <p:extLst>
      <p:ext uri="{BB962C8B-B14F-4D97-AF65-F5344CB8AC3E}">
        <p14:creationId xmlns:p14="http://schemas.microsoft.com/office/powerpoint/2010/main" val="1135333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1281407"/>
          </a:xfrm>
        </p:spPr>
        <p:txBody>
          <a:bodyPr>
            <a:noAutofit/>
          </a:bodyPr>
          <a:lstStyle/>
          <a:p>
            <a:pPr marL="0" indent="0" algn="r" defTabSz="1219170" rtl="1" eaLnBrk="1" latinLnBrk="0" hangingPunct="1">
              <a:spcBef>
                <a:spcPct val="20000"/>
              </a:spcBef>
              <a:buFont typeface="Arial" pitchFamily="34" charset="0"/>
              <a:buNone/>
            </a:pPr>
            <a:r>
              <a:rPr lang="en-US" sz="900" dirty="0"/>
              <a:t> </a:t>
            </a:r>
            <a:r>
              <a:rPr lang="he-IL" sz="900" dirty="0" smtClean="0"/>
              <a:t>זוהי המחלקה </a:t>
            </a:r>
            <a:r>
              <a:rPr lang="en-US" sz="900" dirty="0" err="1" smtClean="0"/>
              <a:t>MainActivity</a:t>
            </a:r>
            <a:r>
              <a:rPr lang="he-IL" sz="900" dirty="0" smtClean="0"/>
              <a:t> זאת מחלקת ה</a:t>
            </a:r>
            <a:r>
              <a:rPr lang="en-US" sz="900" dirty="0" smtClean="0"/>
              <a:t>Java </a:t>
            </a:r>
            <a:r>
              <a:rPr lang="he-IL" sz="900" dirty="0"/>
              <a:t> </a:t>
            </a:r>
            <a:r>
              <a:rPr lang="he-IL" sz="900" dirty="0" smtClean="0"/>
              <a:t>האחרית על הלוגיקה של מסך זה ואשר משתמשת בקובץ מהשקופית הקודמת </a:t>
            </a:r>
            <a:r>
              <a:rPr lang="he-IL" sz="900" dirty="0" err="1" smtClean="0"/>
              <a:t>לXML</a:t>
            </a:r>
            <a:r>
              <a:rPr lang="he-IL" sz="900" dirty="0" smtClean="0"/>
              <a:t> שלה. המתודה </a:t>
            </a:r>
            <a:r>
              <a:rPr lang="en-US" sz="900" dirty="0" err="1" smtClean="0"/>
              <a:t>onCreate</a:t>
            </a:r>
            <a:r>
              <a:rPr lang="he-IL" sz="900" dirty="0"/>
              <a:t> </a:t>
            </a:r>
            <a:r>
              <a:rPr lang="he-IL" sz="900" dirty="0" smtClean="0"/>
              <a:t>היא את ממתודות ה</a:t>
            </a:r>
            <a:r>
              <a:rPr lang="en-US" sz="900" dirty="0" smtClean="0"/>
              <a:t>lifecycle</a:t>
            </a:r>
            <a:r>
              <a:rPr lang="he-IL" sz="900" dirty="0" smtClean="0"/>
              <a:t> שנעבור עליהם בהמשך ונקראת כאשר המסך נבנה.</a:t>
            </a:r>
          </a:p>
          <a:p>
            <a:pPr marL="0" indent="0" algn="r" defTabSz="1219170" rtl="1" eaLnBrk="1" latinLnBrk="0" hangingPunct="1">
              <a:spcBef>
                <a:spcPct val="20000"/>
              </a:spcBef>
              <a:buFont typeface="Arial" pitchFamily="34" charset="0"/>
              <a:buNone/>
            </a:pPr>
            <a:r>
              <a:rPr lang="he-IL" sz="900" dirty="0"/>
              <a:t>ב</a:t>
            </a:r>
            <a:r>
              <a:rPr lang="he-IL" sz="900" dirty="0" smtClean="0"/>
              <a:t>שורות 20 עד 24 אנו מקבלים הפניות ל</a:t>
            </a:r>
            <a:r>
              <a:rPr lang="en-US" sz="900" dirty="0" smtClean="0"/>
              <a:t>views</a:t>
            </a:r>
            <a:r>
              <a:rPr lang="he-IL" sz="900" dirty="0" smtClean="0"/>
              <a:t> אשר בקובץ </a:t>
            </a:r>
            <a:r>
              <a:rPr lang="he-IL" sz="900" dirty="0" err="1" smtClean="0"/>
              <a:t>הXML</a:t>
            </a:r>
            <a:r>
              <a:rPr lang="he-IL" sz="900" dirty="0" smtClean="0"/>
              <a:t> ע"י ה</a:t>
            </a:r>
            <a:r>
              <a:rPr lang="en-US" sz="900" dirty="0" smtClean="0"/>
              <a:t>id</a:t>
            </a:r>
            <a:r>
              <a:rPr lang="he-IL" sz="900" dirty="0" smtClean="0"/>
              <a:t> שלהם.</a:t>
            </a:r>
          </a:p>
          <a:p>
            <a:pPr marL="0" indent="0" algn="r" defTabSz="1219170" rtl="1" eaLnBrk="1" latinLnBrk="0" hangingPunct="1">
              <a:spcBef>
                <a:spcPct val="20000"/>
              </a:spcBef>
              <a:buFont typeface="Arial" pitchFamily="34" charset="0"/>
              <a:buNone/>
            </a:pPr>
            <a:r>
              <a:rPr lang="he-IL" sz="900" dirty="0" smtClean="0"/>
              <a:t>בשורה 25 עד 29 אנו מגדירים את פעולת הלחיצה על הכפתור עם פונקציית </a:t>
            </a:r>
            <a:r>
              <a:rPr lang="en-US" sz="900" dirty="0" smtClean="0"/>
              <a:t>lambda</a:t>
            </a:r>
            <a:r>
              <a:rPr lang="he-IL" sz="900" dirty="0" smtClean="0"/>
              <a:t> עם פרמטר </a:t>
            </a:r>
            <a:r>
              <a:rPr lang="en-US" sz="900" dirty="0" smtClean="0"/>
              <a:t>v</a:t>
            </a:r>
            <a:r>
              <a:rPr lang="he-IL" sz="900" dirty="0"/>
              <a:t> </a:t>
            </a:r>
            <a:r>
              <a:rPr lang="he-IL" sz="900" dirty="0" smtClean="0"/>
              <a:t>(שמסוג </a:t>
            </a:r>
            <a:r>
              <a:rPr lang="en-US" sz="900" dirty="0" smtClean="0"/>
              <a:t>View</a:t>
            </a:r>
            <a:r>
              <a:rPr lang="he-IL" sz="900" dirty="0" smtClean="0"/>
              <a:t>) ב</a:t>
            </a:r>
            <a:r>
              <a:rPr lang="en-US" sz="900" dirty="0" err="1" smtClean="0"/>
              <a:t>setOnClickListener</a:t>
            </a:r>
            <a:r>
              <a:rPr lang="he-IL" sz="900" dirty="0" smtClean="0"/>
              <a:t>. </a:t>
            </a:r>
            <a:r>
              <a:rPr lang="en-US" sz="900" dirty="0" err="1" smtClean="0"/>
              <a:t>onClick</a:t>
            </a:r>
            <a:r>
              <a:rPr lang="he-IL" sz="900" dirty="0" smtClean="0"/>
              <a:t> זה אירוע הלחיצה על הכפתור </a:t>
            </a:r>
            <a:r>
              <a:rPr lang="he-IL" sz="900" dirty="0" err="1" smtClean="0"/>
              <a:t>וה</a:t>
            </a:r>
            <a:r>
              <a:rPr lang="en-US" sz="900" dirty="0" smtClean="0"/>
              <a:t>listener</a:t>
            </a:r>
            <a:r>
              <a:rPr lang="he-IL" sz="900" dirty="0" smtClean="0"/>
              <a:t> הוא מגיב להפעלת האירוע ע"י המערכת. </a:t>
            </a:r>
          </a:p>
          <a:p>
            <a:pPr marL="0" indent="0" algn="r" defTabSz="1219170" rtl="1" eaLnBrk="1" latinLnBrk="0" hangingPunct="1">
              <a:spcBef>
                <a:spcPct val="20000"/>
              </a:spcBef>
              <a:buFont typeface="Arial" pitchFamily="34" charset="0"/>
              <a:buNone/>
            </a:pPr>
            <a:r>
              <a:rPr lang="he-IL" sz="900" dirty="0" smtClean="0"/>
              <a:t>כאשר לוחצים על הכפתור תופסים את הטקסט אשר נמצא בתיבת הטקסט (שורה 26 - נשים לב ש</a:t>
            </a:r>
            <a:r>
              <a:rPr lang="en-US" sz="900" dirty="0" err="1" smtClean="0"/>
              <a:t>getText</a:t>
            </a:r>
            <a:r>
              <a:rPr lang="he-IL" sz="900" dirty="0" smtClean="0"/>
              <a:t> לבד לא מחזיר </a:t>
            </a:r>
            <a:r>
              <a:rPr lang="en-US" sz="900" dirty="0" smtClean="0"/>
              <a:t>String</a:t>
            </a:r>
            <a:r>
              <a:rPr lang="he-IL" sz="900" dirty="0" smtClean="0"/>
              <a:t> אלה מחזיר ייצוג קצת שונה מסוג </a:t>
            </a:r>
            <a:r>
              <a:rPr lang="en-US" sz="900" dirty="0" smtClean="0"/>
              <a:t>Editable</a:t>
            </a:r>
            <a:r>
              <a:rPr lang="he-IL" sz="900" dirty="0" smtClean="0"/>
              <a:t> ולכן נמיר אותו למחרוזת רגילה ע"י קריאה ל </a:t>
            </a:r>
            <a:r>
              <a:rPr lang="en-US" sz="900" dirty="0" err="1" smtClean="0"/>
              <a:t>toString</a:t>
            </a:r>
            <a:r>
              <a:rPr lang="he-IL" sz="900" dirty="0" smtClean="0"/>
              <a:t>).</a:t>
            </a:r>
          </a:p>
          <a:p>
            <a:pPr marL="0" indent="0" algn="r" defTabSz="1219170" rtl="1" eaLnBrk="1" latinLnBrk="0" hangingPunct="1">
              <a:spcBef>
                <a:spcPct val="20000"/>
              </a:spcBef>
              <a:buFont typeface="Arial" pitchFamily="34" charset="0"/>
              <a:buNone/>
            </a:pPr>
            <a:r>
              <a:rPr lang="he-IL" sz="900" dirty="0" smtClean="0"/>
              <a:t>מכניסים את מה ששאבנו מהתיבה אל תוך הטקסט שהיה כותרת (שורה 27) ומשנים את צבע הרקע של התמונה לתכלת (אחד הקבועים במחלקת </a:t>
            </a:r>
            <a:r>
              <a:rPr lang="en-US" sz="900" dirty="0" smtClean="0"/>
              <a:t>Color</a:t>
            </a:r>
            <a:r>
              <a:rPr lang="he-IL" sz="900" dirty="0" smtClean="0"/>
              <a:t> </a:t>
            </a:r>
            <a:r>
              <a:rPr lang="mr-IN" sz="900" dirty="0" smtClean="0"/>
              <a:t>–</a:t>
            </a:r>
            <a:r>
              <a:rPr lang="he-IL" sz="900" dirty="0" smtClean="0"/>
              <a:t> אך ניתן להגדיר תמונות עם RGB, </a:t>
            </a:r>
            <a:r>
              <a:rPr lang="en-US" sz="900" dirty="0" smtClean="0"/>
              <a:t>HSV</a:t>
            </a:r>
            <a:r>
              <a:rPr lang="he-IL" sz="900" dirty="0" smtClean="0"/>
              <a:t> ועוד).</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9" y="1089129"/>
            <a:ext cx="4363482" cy="47631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196" y="361205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910" y="3612050"/>
            <a:ext cx="1494265" cy="2995513"/>
          </a:xfrm>
          <a:prstGeom prst="rect">
            <a:avLst/>
          </a:prstGeom>
        </p:spPr>
      </p:pic>
      <p:cxnSp>
        <p:nvCxnSpPr>
          <p:cNvPr id="9" name="Straight Arrow Connector 8"/>
          <p:cNvCxnSpPr/>
          <p:nvPr/>
        </p:nvCxnSpPr>
        <p:spPr>
          <a:xfrm>
            <a:off x="6523253" y="501928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44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3600" dirty="0">
                <a:solidFill>
                  <a:srgbClr val="FFE701"/>
                </a:solidFill>
              </a:rPr>
              <a:t>t</a:t>
            </a:r>
            <a:r>
              <a:rPr lang="en-US" sz="3600" dirty="0" smtClean="0">
                <a:solidFill>
                  <a:srgbClr val="FFE701"/>
                </a:solidFill>
              </a:rPr>
              <a:t>oasts</a:t>
            </a:r>
            <a:r>
              <a:rPr lang="he-IL" sz="3600" dirty="0" smtClean="0">
                <a:solidFill>
                  <a:srgbClr val="FFE701"/>
                </a:solidFill>
              </a:rPr>
              <a:t> </a:t>
            </a:r>
            <a:r>
              <a:rPr lang="en-US" sz="3600" dirty="0" err="1" smtClean="0">
                <a:solidFill>
                  <a:srgbClr val="FFE701"/>
                </a:solidFill>
              </a:rPr>
              <a:t>ולוגים</a:t>
            </a:r>
            <a:endParaRPr lang="en-US" sz="3600" dirty="0">
              <a:solidFill>
                <a:srgbClr val="FFE701"/>
              </a:solidFill>
            </a:endParaRPr>
          </a:p>
        </p:txBody>
      </p:sp>
      <p:sp>
        <p:nvSpPr>
          <p:cNvPr id="6" name="Content Placeholder 2"/>
          <p:cNvSpPr>
            <a:spLocks noGrp="1"/>
          </p:cNvSpPr>
          <p:nvPr>
            <p:ph idx="1"/>
          </p:nvPr>
        </p:nvSpPr>
        <p:spPr>
          <a:xfrm>
            <a:off x="4896196" y="1727799"/>
            <a:ext cx="4588626" cy="4116048"/>
          </a:xfrm>
        </p:spPr>
        <p:txBody>
          <a:bodyPr>
            <a:noAutofit/>
          </a:bodyPr>
          <a:lstStyle/>
          <a:p>
            <a:pPr marL="0" indent="0" algn="r" defTabSz="1219170" rtl="1" eaLnBrk="1" latinLnBrk="0" hangingPunct="1">
              <a:spcBef>
                <a:spcPct val="20000"/>
              </a:spcBef>
              <a:buFont typeface="Arial" pitchFamily="34" charset="0"/>
              <a:buNone/>
            </a:pPr>
            <a:r>
              <a:rPr lang="he-IL" sz="1600" dirty="0" smtClean="0"/>
              <a:t>נוסיף לתגובה ללחציה 2 שורות חדשות (עכשיו 32,33)</a:t>
            </a:r>
          </a:p>
          <a:p>
            <a:pPr marL="0" indent="0" algn="r" defTabSz="1219170" rtl="1" eaLnBrk="1" latinLnBrk="0" hangingPunct="1">
              <a:spcBef>
                <a:spcPct val="20000"/>
              </a:spcBef>
              <a:buFont typeface="Arial" pitchFamily="34" charset="0"/>
              <a:buNone/>
            </a:pPr>
            <a:r>
              <a:rPr lang="en-US" sz="1600" dirty="0" smtClean="0"/>
              <a:t>Toast</a:t>
            </a:r>
            <a:r>
              <a:rPr lang="he-IL" sz="1600" dirty="0" smtClean="0"/>
              <a:t> </a:t>
            </a:r>
            <a:r>
              <a:rPr lang="mr-IN" sz="1600" dirty="0" smtClean="0"/>
              <a:t>–</a:t>
            </a:r>
            <a:r>
              <a:rPr lang="he-IL" sz="1600" dirty="0" smtClean="0"/>
              <a:t> דרך נוחה להציג הודעות קטנות למשתמשים. בשורה 32 נציג את ההודעה שהכפתור נלחץ (הפרמטר האמצעי). הפרמטר הראשון הוא מופיע של </a:t>
            </a:r>
            <a:r>
              <a:rPr lang="en-US" sz="1600" dirty="0" smtClean="0"/>
              <a:t>Context</a:t>
            </a:r>
            <a:r>
              <a:rPr lang="he-IL" sz="1600" dirty="0" smtClean="0"/>
              <a:t> שזה מחלקת על של </a:t>
            </a:r>
            <a:r>
              <a:rPr lang="en-US" sz="1600" dirty="0" smtClean="0"/>
              <a:t>Activity</a:t>
            </a:r>
            <a:r>
              <a:rPr lang="he-IL" sz="1600" dirty="0" smtClean="0"/>
              <a:t> ולכן </a:t>
            </a:r>
            <a:r>
              <a:rPr lang="en-US" sz="1600" dirty="0" smtClean="0"/>
              <a:t>this</a:t>
            </a:r>
            <a:r>
              <a:rPr lang="he-IL" sz="1600" dirty="0" smtClean="0"/>
              <a:t> הינו מופיע שלו במחלקת </a:t>
            </a:r>
            <a:r>
              <a:rPr lang="en-US" sz="1600" dirty="0" err="1" smtClean="0"/>
              <a:t>MainActivity</a:t>
            </a:r>
            <a:r>
              <a:rPr lang="he-IL" sz="1600" dirty="0" smtClean="0"/>
              <a:t>. הפרמטר האחרון זה כמה זמן להציג את הודעה. ניתן לבחור בין 2 קבועים</a:t>
            </a:r>
            <a:r>
              <a:rPr lang="en-US" sz="1600" dirty="0" smtClean="0"/>
              <a:t>  </a:t>
            </a:r>
            <a:r>
              <a:rPr lang="he-IL" sz="1600" dirty="0" smtClean="0"/>
              <a:t> LENGTH_LONG, LENGTH_SHORT.</a:t>
            </a:r>
          </a:p>
          <a:p>
            <a:pPr marL="0" indent="0" algn="r" defTabSz="1219170" rtl="1" eaLnBrk="1" latinLnBrk="0" hangingPunct="1">
              <a:spcBef>
                <a:spcPct val="20000"/>
              </a:spcBef>
              <a:buFont typeface="Arial" pitchFamily="34" charset="0"/>
              <a:buNone/>
            </a:pPr>
            <a:r>
              <a:rPr lang="en-US" sz="1600" dirty="0" smtClean="0"/>
              <a:t>Log</a:t>
            </a:r>
            <a:r>
              <a:rPr lang="he-IL" sz="1600" dirty="0" smtClean="0"/>
              <a:t> </a:t>
            </a:r>
            <a:r>
              <a:rPr lang="mr-IN" sz="1600" dirty="0" smtClean="0"/>
              <a:t>–</a:t>
            </a:r>
            <a:r>
              <a:rPr lang="he-IL" sz="1600" dirty="0" smtClean="0"/>
              <a:t> לא משפיע על </a:t>
            </a:r>
            <a:r>
              <a:rPr lang="he-IL" sz="1600" dirty="0" err="1" smtClean="0"/>
              <a:t>הUI</a:t>
            </a:r>
            <a:r>
              <a:rPr lang="he-IL" sz="1600" dirty="0" smtClean="0"/>
              <a:t> אלא כלי פיתוח אשר מדפיס ל</a:t>
            </a:r>
            <a:r>
              <a:rPr lang="en-US" sz="1600" dirty="0" smtClean="0"/>
              <a:t>logcat</a:t>
            </a:r>
            <a:r>
              <a:rPr lang="he-IL" sz="1600" dirty="0" smtClean="0"/>
              <a:t> שראינו מקודם. יש לו מספר פונקציות סטטיות לקטגוריות לוגים שונים. ביניהם: </a:t>
            </a:r>
            <a:r>
              <a:rPr lang="en-US" sz="1600" dirty="0" err="1" smtClean="0"/>
              <a:t>i</a:t>
            </a:r>
            <a:r>
              <a:rPr lang="en-US" sz="1600" dirty="0" smtClean="0"/>
              <a:t> </a:t>
            </a:r>
            <a:r>
              <a:rPr lang="mr-IN" sz="1600" dirty="0" smtClean="0"/>
              <a:t>–</a:t>
            </a:r>
            <a:r>
              <a:rPr lang="en-US" sz="1600" dirty="0" smtClean="0"/>
              <a:t> info, d </a:t>
            </a:r>
            <a:r>
              <a:rPr lang="mr-IN" sz="1600" dirty="0" smtClean="0"/>
              <a:t>–</a:t>
            </a:r>
            <a:r>
              <a:rPr lang="en-US" sz="1600" dirty="0" smtClean="0"/>
              <a:t> debug, w</a:t>
            </a:r>
            <a:r>
              <a:rPr lang="mr-IN" sz="1600" dirty="0" smtClean="0"/>
              <a:t>–</a:t>
            </a:r>
            <a:r>
              <a:rPr lang="en-US" sz="1600" dirty="0" smtClean="0"/>
              <a:t> warning, e </a:t>
            </a:r>
            <a:r>
              <a:rPr lang="mr-IN" sz="1600" dirty="0" smtClean="0"/>
              <a:t>–</a:t>
            </a:r>
            <a:r>
              <a:rPr lang="en-US" sz="1600" dirty="0" smtClean="0"/>
              <a:t> error</a:t>
            </a:r>
          </a:p>
          <a:p>
            <a:pPr marL="0" indent="0" algn="r" defTabSz="1219170" rtl="1" eaLnBrk="1" latinLnBrk="0" hangingPunct="1">
              <a:spcBef>
                <a:spcPct val="20000"/>
              </a:spcBef>
              <a:buFont typeface="Arial" pitchFamily="34" charset="0"/>
              <a:buNone/>
            </a:pPr>
            <a:r>
              <a:rPr lang="en-US" sz="1600" dirty="0"/>
              <a:t> </a:t>
            </a:r>
            <a:r>
              <a:rPr lang="he-IL" sz="1600" dirty="0" smtClean="0"/>
              <a:t>הם דורשים תג (ה</a:t>
            </a:r>
            <a:r>
              <a:rPr lang="en-US" sz="1600" dirty="0" err="1" smtClean="0"/>
              <a:t>MainActivity</a:t>
            </a:r>
            <a:r>
              <a:rPr lang="he-IL" sz="1600" dirty="0" smtClean="0"/>
              <a:t> שמופיע אחרי ה</a:t>
            </a:r>
            <a:r>
              <a:rPr lang="en-US" sz="1600" dirty="0"/>
              <a:t> </a:t>
            </a:r>
            <a:r>
              <a:rPr lang="he-IL" sz="1600" dirty="0"/>
              <a:t> </a:t>
            </a:r>
            <a:r>
              <a:rPr lang="en-US" sz="1600" dirty="0" smtClean="0"/>
              <a:t>I/</a:t>
            </a:r>
            <a:r>
              <a:rPr lang="he-IL" sz="1600" dirty="0" smtClean="0"/>
              <a:t> בדוגמה) לצורך סינון וטקסט של מה לרשום. במקרה של שגיאה ניתן להעביר את אובייקט ה</a:t>
            </a:r>
            <a:r>
              <a:rPr lang="en-US" sz="1600" dirty="0" err="1" smtClean="0"/>
              <a:t>Throwable</a:t>
            </a:r>
            <a:r>
              <a:rPr lang="he-IL" sz="1600" dirty="0" smtClean="0"/>
              <a:t> שמתאר את השגיאה.</a:t>
            </a:r>
          </a:p>
          <a:p>
            <a:pPr marL="0" indent="0" algn="r" defTabSz="1219170" rtl="1" eaLnBrk="1" latinLnBrk="0" hangingPunct="1">
              <a:spcBef>
                <a:spcPct val="20000"/>
              </a:spcBef>
              <a:buFont typeface="Arial" pitchFamily="34" charset="0"/>
              <a:buNone/>
            </a:pPr>
            <a:endParaRPr lang="he-IL" sz="12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5" y="1581102"/>
            <a:ext cx="4363482" cy="8576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84" y="369518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6298" y="3730716"/>
            <a:ext cx="1494265" cy="2924441"/>
          </a:xfrm>
          <a:prstGeom prst="rect">
            <a:avLst/>
          </a:prstGeom>
        </p:spPr>
      </p:pic>
      <p:cxnSp>
        <p:nvCxnSpPr>
          <p:cNvPr id="9" name="Straight Arrow Connector 8"/>
          <p:cNvCxnSpPr/>
          <p:nvPr/>
        </p:nvCxnSpPr>
        <p:spPr>
          <a:xfrm>
            <a:off x="2067641" y="510241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55" y="2542118"/>
            <a:ext cx="4382962" cy="1057294"/>
          </a:xfrm>
          <a:prstGeom prst="rect">
            <a:avLst/>
          </a:prstGeom>
        </p:spPr>
      </p:pic>
      <p:sp>
        <p:nvSpPr>
          <p:cNvPr id="12" name="Rectangle 11"/>
          <p:cNvSpPr/>
          <p:nvPr/>
        </p:nvSpPr>
        <p:spPr>
          <a:xfrm>
            <a:off x="3084022" y="5918661"/>
            <a:ext cx="581891" cy="22990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325220" y="3274737"/>
            <a:ext cx="3640975"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p:nvPr/>
        </p:nvCxnSpPr>
        <p:spPr>
          <a:xfrm flipV="1">
            <a:off x="3674226" y="6050236"/>
            <a:ext cx="1379912" cy="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146205" y="5919431"/>
            <a:ext cx="1444906"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a:t>
            </a:r>
            <a:r>
              <a:rPr lang="en-US" sz="1100" dirty="0" smtClean="0">
                <a:solidFill>
                  <a:schemeClr val="bg1"/>
                </a:solidFill>
              </a:rPr>
              <a:t>Toast</a:t>
            </a:r>
            <a:endParaRPr lang="en-US" sz="1100" dirty="0">
              <a:solidFill>
                <a:schemeClr val="bg1"/>
              </a:solidFill>
            </a:endParaRPr>
          </a:p>
        </p:txBody>
      </p:sp>
    </p:spTree>
    <p:extLst>
      <p:ext uri="{BB962C8B-B14F-4D97-AF65-F5344CB8AC3E}">
        <p14:creationId xmlns:p14="http://schemas.microsoft.com/office/powerpoint/2010/main" val="4634903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smtClean="0">
                <a:solidFill>
                  <a:srgbClr val="FFE701"/>
                </a:solidFill>
              </a:rPr>
              <a:t>דיאלוגים</a:t>
            </a:r>
            <a:endParaRPr lang="he-IL" sz="3600" dirty="0">
              <a:solidFill>
                <a:srgbClr val="FFE701"/>
              </a:solidFill>
            </a:endParaRPr>
          </a:p>
        </p:txBody>
      </p:sp>
      <p:sp>
        <p:nvSpPr>
          <p:cNvPr id="6" name="Content Placeholder 2"/>
          <p:cNvSpPr>
            <a:spLocks noGrp="1"/>
          </p:cNvSpPr>
          <p:nvPr>
            <p:ph idx="1"/>
          </p:nvPr>
        </p:nvSpPr>
        <p:spPr>
          <a:xfrm>
            <a:off x="4494135" y="1754909"/>
            <a:ext cx="4963901" cy="4516581"/>
          </a:xfrm>
        </p:spPr>
        <p:txBody>
          <a:bodyPr>
            <a:noAutofit/>
          </a:bodyPr>
          <a:lstStyle/>
          <a:p>
            <a:pPr marL="0" indent="0" algn="r" defTabSz="1219170" rtl="1" eaLnBrk="1" latinLnBrk="0" hangingPunct="1">
              <a:spcBef>
                <a:spcPct val="20000"/>
              </a:spcBef>
              <a:buFont typeface="Arial" pitchFamily="34" charset="0"/>
              <a:buNone/>
            </a:pPr>
            <a:r>
              <a:rPr lang="he-IL" sz="1400" dirty="0" err="1" smtClean="0"/>
              <a:t>דיאולגים</a:t>
            </a:r>
            <a:r>
              <a:rPr lang="he-IL" sz="1400" dirty="0" smtClean="0"/>
              <a:t> זאת דרך שלנו לתקשר עם המשתמש ללא צורך המעבר למסך אחר. לרוב משתמשים בזה לדברים קטנים יחסית כמו הודעות שגיאה או </a:t>
            </a:r>
            <a:r>
              <a:rPr lang="he-IL" sz="1400" dirty="0" err="1" smtClean="0"/>
              <a:t>לוגין</a:t>
            </a:r>
            <a:r>
              <a:rPr lang="he-IL" sz="1400" dirty="0" smtClean="0"/>
              <a:t>.</a:t>
            </a:r>
          </a:p>
          <a:p>
            <a:pPr marL="0" indent="0" algn="r" defTabSz="1219170" rtl="1" eaLnBrk="1" latinLnBrk="0" hangingPunct="1">
              <a:spcBef>
                <a:spcPct val="20000"/>
              </a:spcBef>
              <a:buFont typeface="Arial" pitchFamily="34" charset="0"/>
              <a:buNone/>
            </a:pPr>
            <a:r>
              <a:rPr lang="he-IL" sz="1400" dirty="0" smtClean="0"/>
              <a:t>בדומה השתמשנו בדיאלוג מסוג </a:t>
            </a:r>
            <a:r>
              <a:rPr lang="en-US" sz="1400" dirty="0" err="1" smtClean="0"/>
              <a:t>AlertDialog</a:t>
            </a:r>
            <a:r>
              <a:rPr lang="he-IL" sz="1400" dirty="0" smtClean="0"/>
              <a:t>. זאת דיאלוג עם הרבה יכולות בסיסיות שלא צריך לעבוד קשה לממש אותם.  הוא מאד נוח שימוש ומשתמש ב</a:t>
            </a:r>
            <a:r>
              <a:rPr lang="en-US" sz="1400" dirty="0" smtClean="0"/>
              <a:t>builder design pattern</a:t>
            </a:r>
            <a:r>
              <a:rPr lang="he-IL" sz="1400" dirty="0" smtClean="0"/>
              <a:t> על מנת להקל על תהליך הבנייה שלו. ניתן להדיר לדיאלוג זה מספר מאפיינים כמו בדוגמה </a:t>
            </a:r>
            <a:r>
              <a:rPr lang="en-US" sz="1400" dirty="0" smtClean="0"/>
              <a:t>)</a:t>
            </a:r>
            <a:r>
              <a:rPr lang="he-IL" sz="1400" dirty="0" smtClean="0"/>
              <a:t>כותרת, הודעה, אייקון, וכפתורים). יש אפשרות להוסיף עוד זה הגדרות נוספות למשל עוד כפתורים (יש סה"כ 3 סוגים -  </a:t>
            </a:r>
            <a:r>
              <a:rPr lang="en-US" sz="1400" dirty="0" smtClean="0"/>
              <a:t>Positive, Negative, Neutral</a:t>
            </a:r>
            <a:r>
              <a:rPr lang="he-IL" sz="1400" dirty="0" smtClean="0"/>
              <a:t> אך השמות לא משפיעות על הפעולה אלא רק על המיקום של </a:t>
            </a:r>
            <a:r>
              <a:rPr lang="he-IL" sz="1400" dirty="0" smtClean="0"/>
              <a:t>הכפתור</a:t>
            </a:r>
            <a:r>
              <a:rPr lang="he-IL" sz="1400" dirty="0" smtClean="0"/>
              <a:t>. לכפתורים ניתן לספק </a:t>
            </a:r>
            <a:r>
              <a:rPr lang="en-US" sz="1400" dirty="0" smtClean="0"/>
              <a:t>click listener</a:t>
            </a:r>
            <a:r>
              <a:rPr lang="he-IL" sz="1400" dirty="0" smtClean="0"/>
              <a:t>, בדומה יש </a:t>
            </a:r>
            <a:r>
              <a:rPr lang="en-US" sz="1400" dirty="0" smtClean="0"/>
              <a:t>null</a:t>
            </a:r>
            <a:r>
              <a:rPr lang="he-IL" sz="1400" dirty="0" smtClean="0"/>
              <a:t> ולכן הוא פשוט סוגר את הדיאלוג</a:t>
            </a:r>
            <a:r>
              <a:rPr lang="he-IL" sz="1400" dirty="0" smtClean="0"/>
              <a:t>) </a:t>
            </a:r>
            <a:r>
              <a:rPr lang="he-IL" sz="1400" dirty="0" smtClean="0"/>
              <a:t>וניתן להוריד מההגדרות בדוגמה. יותר על כן, ניתן להגדיר קובץ XML חדש ולנפח אותו אל תוך הדיאלוג על מנת לייצור בעצמינו את התוכן בצורה חופשית כמו במסך. נשים לב שה</a:t>
            </a:r>
            <a:r>
              <a:rPr lang="en-US" sz="1400" dirty="0" smtClean="0"/>
              <a:t>Builder</a:t>
            </a:r>
            <a:r>
              <a:rPr lang="he-IL" sz="1400" dirty="0" smtClean="0"/>
              <a:t>, בדומה ל</a:t>
            </a:r>
            <a:r>
              <a:rPr lang="en-US" sz="1400" dirty="0" smtClean="0"/>
              <a:t>Toast</a:t>
            </a:r>
            <a:r>
              <a:rPr lang="he-IL" sz="1400" dirty="0" smtClean="0"/>
              <a:t> דורש פרמטר מסוג </a:t>
            </a:r>
            <a:r>
              <a:rPr lang="en-US" sz="1400" dirty="0" smtClean="0"/>
              <a:t>Context</a:t>
            </a:r>
            <a:r>
              <a:rPr lang="he-IL" sz="1400" dirty="0" smtClean="0"/>
              <a:t>.  דבר זה חוזר על עצמו האנדרואיד כי ה</a:t>
            </a:r>
            <a:r>
              <a:rPr lang="en-US" sz="1400" dirty="0" smtClean="0"/>
              <a:t>context</a:t>
            </a:r>
            <a:r>
              <a:rPr lang="he-IL" sz="1400" dirty="0" smtClean="0"/>
              <a:t> מספק הרבה </a:t>
            </a:r>
            <a:r>
              <a:rPr lang="he-IL" sz="1400" dirty="0" smtClean="0"/>
              <a:t>מידע </a:t>
            </a:r>
            <a:r>
              <a:rPr lang="he-IL" sz="1400" dirty="0" smtClean="0"/>
              <a:t>על הסביבה של האפליקציה. </a:t>
            </a:r>
          </a:p>
          <a:p>
            <a:pPr marL="0" indent="0" algn="r" defTabSz="1219170" rtl="1" eaLnBrk="1" latinLnBrk="0" hangingPunct="1">
              <a:spcBef>
                <a:spcPct val="20000"/>
              </a:spcBef>
              <a:buFont typeface="Arial" pitchFamily="34" charset="0"/>
              <a:buNone/>
            </a:pPr>
            <a:r>
              <a:rPr lang="he-IL" sz="1400" dirty="0" smtClean="0"/>
              <a:t>לאחר שרשות כל המתודות הרצויות קוראים ל</a:t>
            </a:r>
            <a:r>
              <a:rPr lang="en-US" sz="1400" dirty="0" smtClean="0"/>
              <a:t>create</a:t>
            </a:r>
            <a:r>
              <a:rPr lang="he-IL" sz="1400" dirty="0" smtClean="0"/>
              <a:t> על מנת לקבל חזרה אובייקט מסוג </a:t>
            </a:r>
            <a:r>
              <a:rPr lang="en-US" sz="1400" dirty="0" err="1" smtClean="0"/>
              <a:t>AlertDialog</a:t>
            </a:r>
            <a:r>
              <a:rPr lang="he-IL" sz="1400" dirty="0"/>
              <a:t> </a:t>
            </a:r>
            <a:r>
              <a:rPr lang="he-IL" sz="1400" dirty="0" smtClean="0"/>
              <a:t>ולבסוף מציגים אותו ע"י שימוש במתודה </a:t>
            </a:r>
            <a:r>
              <a:rPr lang="en-US" sz="1400" dirty="0" smtClean="0"/>
              <a:t>show</a:t>
            </a:r>
            <a:r>
              <a:rPr lang="he-IL" sz="1400" dirty="0" smtClean="0"/>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7" y="304494"/>
            <a:ext cx="4187599" cy="351459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13" y="3769997"/>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6841" y="3769997"/>
            <a:ext cx="1467836" cy="2995513"/>
          </a:xfrm>
          <a:prstGeom prst="rect">
            <a:avLst/>
          </a:prstGeom>
        </p:spPr>
      </p:pic>
      <p:cxnSp>
        <p:nvCxnSpPr>
          <p:cNvPr id="9" name="Straight Arrow Connector 8"/>
          <p:cNvCxnSpPr/>
          <p:nvPr/>
        </p:nvCxnSpPr>
        <p:spPr>
          <a:xfrm>
            <a:off x="2014970" y="5177229"/>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3146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אזכורים </a:t>
            </a:r>
            <a:r>
              <a:rPr lang="he-IL" sz="3600" dirty="0" smtClean="0">
                <a:solidFill>
                  <a:srgbClr val="FFE701"/>
                </a:solidFill>
              </a:rPr>
              <a:t>אחרונים</a:t>
            </a:r>
            <a:endParaRPr lang="he-IL" sz="3600" dirty="0">
              <a:solidFill>
                <a:srgbClr val="FFE701"/>
              </a:solidFill>
            </a:endParaRPr>
          </a:p>
        </p:txBody>
      </p:sp>
      <p:sp>
        <p:nvSpPr>
          <p:cNvPr id="10" name="Content Placeholder 2"/>
          <p:cNvSpPr txBox="1">
            <a:spLocks/>
          </p:cNvSpPr>
          <p:nvPr/>
        </p:nvSpPr>
        <p:spPr>
          <a:xfrm>
            <a:off x="340822" y="1852653"/>
            <a:ext cx="9135689" cy="4631273"/>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בנוסף למה שראינו בחלק זה יש הרבה </a:t>
            </a:r>
            <a:r>
              <a:rPr lang="en-US" dirty="0" smtClean="0"/>
              <a:t>views</a:t>
            </a:r>
            <a:r>
              <a:rPr lang="he-IL" dirty="0" smtClean="0"/>
              <a:t> שימושיים למשל </a:t>
            </a:r>
            <a:r>
              <a:rPr lang="en-US" dirty="0" err="1" smtClean="0"/>
              <a:t>CheckBox</a:t>
            </a:r>
            <a:r>
              <a:rPr lang="en-US" dirty="0" smtClean="0"/>
              <a:t>, </a:t>
            </a:r>
            <a:r>
              <a:rPr lang="en-US" dirty="0" err="1" smtClean="0"/>
              <a:t>RadioButton</a:t>
            </a:r>
            <a:r>
              <a:rPr lang="en-US" dirty="0" smtClean="0"/>
              <a:t>/</a:t>
            </a:r>
            <a:r>
              <a:rPr lang="en-US" dirty="0" err="1" smtClean="0"/>
              <a:t>RadionGroup</a:t>
            </a:r>
            <a:r>
              <a:rPr lang="en-US" dirty="0" smtClean="0"/>
              <a:t>, Slider, </a:t>
            </a:r>
            <a:r>
              <a:rPr lang="en-US" dirty="0" err="1" smtClean="0"/>
              <a:t>Progressbar</a:t>
            </a:r>
            <a:r>
              <a:rPr lang="en-US" dirty="0"/>
              <a:t> </a:t>
            </a:r>
            <a:r>
              <a:rPr lang="he-IL" dirty="0" smtClean="0"/>
              <a:t> ועוד פקדים לתפסים. בנוסף נושא חושב להזכיר זה הצגת רשימות/טבלאות איברים הדוגמאות מעט ארוכות אך מאד מומלץ </a:t>
            </a:r>
            <a:r>
              <a:rPr lang="he-IL" dirty="0" err="1" smtClean="0"/>
              <a:t>ללקרוא</a:t>
            </a:r>
            <a:r>
              <a:rPr lang="he-IL" dirty="0" smtClean="0"/>
              <a:t> על </a:t>
            </a:r>
            <a:r>
              <a:rPr lang="en-US" dirty="0" err="1" smtClean="0"/>
              <a:t>ListView</a:t>
            </a:r>
            <a:r>
              <a:rPr lang="he-IL" dirty="0" smtClean="0"/>
              <a:t> ו</a:t>
            </a:r>
            <a:r>
              <a:rPr lang="en-US" dirty="0" err="1" smtClean="0"/>
              <a:t>RecyclerView</a:t>
            </a:r>
            <a:r>
              <a:rPr lang="he-IL" dirty="0" smtClean="0"/>
              <a:t> (עוד אופציה להצגת רשימה שהינה יותר יעילה המשתמשת ב</a:t>
            </a:r>
            <a:r>
              <a:rPr lang="en-US" dirty="0" smtClean="0"/>
              <a:t>object pool design pattern</a:t>
            </a:r>
            <a:r>
              <a:rPr lang="he-IL" dirty="0" smtClean="0"/>
              <a:t>). כמו כן פקדים נוספים היותר "חכמים" כמו </a:t>
            </a:r>
            <a:r>
              <a:rPr lang="en-US" dirty="0" smtClean="0"/>
              <a:t>Spinner</a:t>
            </a:r>
            <a:r>
              <a:rPr lang="he-IL" dirty="0" smtClean="0"/>
              <a:t> שמתפקד כמו </a:t>
            </a:r>
            <a:r>
              <a:rPr lang="en-US" dirty="0" smtClean="0"/>
              <a:t>drop down menu</a:t>
            </a:r>
            <a:r>
              <a:rPr lang="he-IL" dirty="0" smtClean="0"/>
              <a:t> ויכול לקבל רשימה דינמי בצורה דומה ל</a:t>
            </a:r>
            <a:r>
              <a:rPr lang="en-US" dirty="0" err="1" smtClean="0"/>
              <a:t>ListView</a:t>
            </a:r>
            <a:r>
              <a:rPr lang="he-IL" dirty="0" smtClean="0"/>
              <a:t>, </a:t>
            </a:r>
            <a:r>
              <a:rPr lang="en-US" dirty="0" err="1" smtClean="0"/>
              <a:t>CalendarView</a:t>
            </a:r>
            <a:r>
              <a:rPr lang="he-IL" dirty="0"/>
              <a:t> </a:t>
            </a:r>
            <a:r>
              <a:rPr lang="he-IL" dirty="0" smtClean="0"/>
              <a:t>לבחירת תאריכים.</a:t>
            </a:r>
            <a:endParaRPr lang="en-US" dirty="0"/>
          </a:p>
        </p:txBody>
      </p:sp>
    </p:spTree>
    <p:extLst>
      <p:ext uri="{BB962C8B-B14F-4D97-AF65-F5344CB8AC3E}">
        <p14:creationId xmlns:p14="http://schemas.microsoft.com/office/powerpoint/2010/main" val="21185148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en-US" dirty="0" smtClean="0"/>
              <a:t>Activity</a:t>
            </a:r>
            <a:endParaRPr lang="en-US" dirty="0" smtClean="0"/>
          </a:p>
          <a:p>
            <a:pPr algn="r" rtl="1"/>
            <a:r>
              <a:rPr lang="en-US" dirty="0" smtClean="0"/>
              <a:t>Fragment</a:t>
            </a:r>
            <a:endParaRPr lang="he-IL" dirty="0" smtClean="0"/>
          </a:p>
          <a:p>
            <a:pPr algn="r" rtl="1"/>
            <a:r>
              <a:rPr lang="en-US" dirty="0" smtClean="0"/>
              <a:t>Service</a:t>
            </a:r>
          </a:p>
          <a:p>
            <a:pPr algn="r" rtl="1"/>
            <a:r>
              <a:rPr lang="en-US" dirty="0" smtClean="0"/>
              <a:t>Broadcast Receiver</a:t>
            </a:r>
          </a:p>
          <a:p>
            <a:pPr algn="r" rtl="1"/>
            <a:r>
              <a:rPr lang="en-US" dirty="0" smtClean="0"/>
              <a:t>Content </a:t>
            </a:r>
            <a:r>
              <a:rPr lang="he-IL" dirty="0" err="1" smtClean="0"/>
              <a:t>P</a:t>
            </a:r>
            <a:r>
              <a:rPr lang="en-US" dirty="0" err="1" smtClean="0"/>
              <a:t>rovider</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6421772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40000" lnSpcReduction="20000"/>
          </a:bodyPr>
          <a:lstStyle/>
          <a:p>
            <a:pPr marL="0" indent="0" algn="r" rtl="1">
              <a:buNone/>
            </a:pPr>
            <a:r>
              <a:rPr lang="en-US" dirty="0" smtClean="0"/>
              <a:t>Activity</a:t>
            </a:r>
            <a:r>
              <a:rPr lang="he-IL" dirty="0"/>
              <a:t> </a:t>
            </a:r>
            <a:r>
              <a:rPr lang="he-IL" dirty="0" smtClean="0"/>
              <a:t>זו יחידת </a:t>
            </a:r>
            <a:r>
              <a:rPr lang="he-IL" dirty="0" err="1" smtClean="0"/>
              <a:t>אפליקצייה</a:t>
            </a:r>
            <a:r>
              <a:rPr lang="he-IL" dirty="0" smtClean="0"/>
              <a:t> שמהווה מסך בודד (אולי עם תוכן מתחלף) שמיועדת להיות יחידה  עצמאית </a:t>
            </a:r>
            <a:r>
              <a:rPr lang="he-IL" dirty="0" err="1" smtClean="0"/>
              <a:t>המאשפרת</a:t>
            </a:r>
            <a:r>
              <a:rPr lang="he-IL" dirty="0" smtClean="0"/>
              <a:t> שימוש חוזר גם </a:t>
            </a:r>
            <a:r>
              <a:rPr lang="he-IL" dirty="0" err="1" smtClean="0"/>
              <a:t>באפליקצייה</a:t>
            </a:r>
            <a:r>
              <a:rPr lang="he-IL" dirty="0" smtClean="0"/>
              <a:t> שבו היא הוגדרה ולעיתים גם באפליקציות אחרות. ניקח לדוגמה </a:t>
            </a:r>
            <a:r>
              <a:rPr lang="en-US" dirty="0" smtClean="0"/>
              <a:t>Activity</a:t>
            </a:r>
            <a:r>
              <a:rPr lang="he-IL" dirty="0"/>
              <a:t> </a:t>
            </a:r>
            <a:r>
              <a:rPr lang="he-IL" dirty="0" smtClean="0"/>
              <a:t>שאולי נמצא בתוך אפליקציית אנשי הקשר למשל </a:t>
            </a:r>
            <a:r>
              <a:rPr lang="en-US" dirty="0" smtClean="0"/>
              <a:t>Activity</a:t>
            </a:r>
            <a:r>
              <a:rPr lang="he-IL" dirty="0" smtClean="0"/>
              <a:t> המהווה מסך של שמירת איש קשר חדש. </a:t>
            </a:r>
            <a:r>
              <a:rPr lang="en-US" dirty="0" smtClean="0"/>
              <a:t>Activity</a:t>
            </a:r>
            <a:r>
              <a:rPr lang="he-IL" dirty="0" smtClean="0"/>
              <a:t> זה יכולה לחזר על עצמה בתוך </a:t>
            </a:r>
            <a:r>
              <a:rPr lang="he-IL" dirty="0" err="1" smtClean="0"/>
              <a:t>אפלקציית</a:t>
            </a:r>
            <a:r>
              <a:rPr lang="he-IL" dirty="0" smtClean="0"/>
              <a:t> אנשי קשר. זה מאד שימושי למקרה בו נרצה כמובן לשמור איש קשר אבל מה אם נשלח לנו איש קשר מאפליקציה אחרת כגון </a:t>
            </a:r>
            <a:r>
              <a:rPr lang="en-US" dirty="0" err="1" smtClean="0"/>
              <a:t>whatsapp</a:t>
            </a:r>
            <a:r>
              <a:rPr lang="he-IL" dirty="0" smtClean="0"/>
              <a:t>. חבל ש</a:t>
            </a:r>
            <a:r>
              <a:rPr lang="en-US" dirty="0" err="1" smtClean="0"/>
              <a:t>whatapp</a:t>
            </a:r>
            <a:r>
              <a:rPr lang="he-IL" dirty="0" smtClean="0"/>
              <a:t> יידרש לממש מחדש את העיצוב ולוגיקה של שמירת איש קשר. יהיה יותר נוח אם אפליקציות אחרות כמו </a:t>
            </a:r>
            <a:r>
              <a:rPr lang="en-US" dirty="0" err="1" smtClean="0"/>
              <a:t>whatsapp</a:t>
            </a:r>
            <a:r>
              <a:rPr lang="he-IL" dirty="0" smtClean="0"/>
              <a:t> יוכלו להעביר מידע ל</a:t>
            </a:r>
            <a:r>
              <a:rPr lang="en-US" dirty="0" smtClean="0"/>
              <a:t>Activity </a:t>
            </a:r>
            <a:r>
              <a:rPr lang="he-IL" dirty="0"/>
              <a:t> </a:t>
            </a:r>
            <a:r>
              <a:rPr lang="he-IL" dirty="0" smtClean="0"/>
              <a:t>של שמירת איש קשר קיים ולהקפיץ אותו במידת הצורך. זה אכן המצב ברוב </a:t>
            </a:r>
            <a:r>
              <a:rPr lang="he-IL" dirty="0" err="1" smtClean="0"/>
              <a:t>בסמרטפונים</a:t>
            </a:r>
            <a:r>
              <a:rPr lang="he-IL" dirty="0" smtClean="0"/>
              <a:t> אם לא כולם וזה מתאפשר כי אפליקציות אנשי הקשר מגדירים חלק מה</a:t>
            </a:r>
            <a:r>
              <a:rPr lang="en-US" dirty="0" smtClean="0"/>
              <a:t>Activities</a:t>
            </a:r>
            <a:r>
              <a:rPr lang="he-IL" dirty="0" smtClean="0"/>
              <a:t> בהם לשימוש חיצוני (עם מה </a:t>
            </a:r>
            <a:r>
              <a:rPr lang="en-US" dirty="0" smtClean="0"/>
              <a:t>intent filter </a:t>
            </a:r>
            <a:r>
              <a:rPr lang="he-IL" dirty="0" smtClean="0"/>
              <a:t> שנעבור עליו בהמשך). לכן חשוב לזכור כאשר מתכננים </a:t>
            </a:r>
            <a:r>
              <a:rPr lang="en-US" dirty="0" smtClean="0"/>
              <a:t>Activity</a:t>
            </a:r>
            <a:r>
              <a:rPr lang="he-IL" dirty="0"/>
              <a:t> </a:t>
            </a:r>
            <a:r>
              <a:rPr lang="he-IL" dirty="0" smtClean="0"/>
              <a:t>אולי הוא יפתח בזמן לא ידוע ע"י גורם לא יודע (אם הוגדר לו אופציה זו).</a:t>
            </a:r>
          </a:p>
          <a:p>
            <a:pPr marL="0" indent="0" algn="r" rtl="1">
              <a:buNone/>
            </a:pPr>
            <a:r>
              <a:rPr lang="he-IL" dirty="0" smtClean="0"/>
              <a:t>בארכיטקטורת אנדרואיד לא מיצרים מופעים של </a:t>
            </a:r>
            <a:r>
              <a:rPr lang="en-US" dirty="0" smtClean="0"/>
              <a:t>Activities</a:t>
            </a:r>
            <a:r>
              <a:rPr lang="he-IL" dirty="0" smtClean="0"/>
              <a:t> בעצמינו אלא זה בוצע ע"י המערכת. הפעלת </a:t>
            </a:r>
            <a:r>
              <a:rPr lang="en-US" dirty="0" smtClean="0"/>
              <a:t>Activities</a:t>
            </a:r>
            <a:r>
              <a:rPr lang="he-IL" dirty="0" smtClean="0"/>
              <a:t> ותקשורת ביניהם מתבצע ע"י שחקן נוסף בשם </a:t>
            </a:r>
            <a:r>
              <a:rPr lang="en-US" dirty="0" smtClean="0"/>
              <a:t>Intent</a:t>
            </a:r>
            <a:r>
              <a:rPr lang="he-IL" dirty="0" smtClean="0"/>
              <a:t>. ל</a:t>
            </a:r>
            <a:r>
              <a:rPr lang="en-US" dirty="0" smtClean="0"/>
              <a:t>Intent</a:t>
            </a:r>
            <a:r>
              <a:rPr lang="he-IL" dirty="0" smtClean="0"/>
              <a:t> יש הרבה תפקידים אך מה שמאחד את התפקידים שלו זה שהוא אחרי על תקשורת בין מרכיבים שונים במערכת אנדרואיד (גם בתוך </a:t>
            </a:r>
            <a:r>
              <a:rPr lang="he-IL" dirty="0" err="1" smtClean="0"/>
              <a:t>אפליקצייה</a:t>
            </a:r>
            <a:r>
              <a:rPr lang="he-IL" dirty="0" smtClean="0"/>
              <a:t> מסוימת וגם בין אפליקציות שונים).</a:t>
            </a:r>
            <a:endParaRPr lang="he-IL" dirty="0"/>
          </a:p>
          <a:p>
            <a:pPr marL="0" indent="0" algn="r" rtl="1">
              <a:buNone/>
            </a:pPr>
            <a:endParaRPr lang="he-IL" dirty="0"/>
          </a:p>
          <a:p>
            <a:pPr marL="0" indent="0" algn="r" rtl="1">
              <a:buNone/>
            </a:pPr>
            <a:r>
              <a:rPr lang="he-IL" dirty="0" smtClean="0"/>
              <a:t>כמו שכבר ראינו לרוב ל</a:t>
            </a:r>
            <a:r>
              <a:rPr lang="en-US" dirty="0" smtClean="0"/>
              <a:t>Activity</a:t>
            </a:r>
            <a:r>
              <a:rPr lang="he-IL" dirty="0" smtClean="0"/>
              <a:t> יש קובץ XML נלווה שמגדיר את נראות ה</a:t>
            </a:r>
            <a:r>
              <a:rPr lang="en-US" dirty="0" smtClean="0"/>
              <a:t>Activity</a:t>
            </a:r>
            <a:r>
              <a:rPr lang="he-IL" dirty="0" smtClean="0"/>
              <a:t>, כמו כן הוא יורש ממחלקת </a:t>
            </a:r>
            <a:r>
              <a:rPr lang="en-US" dirty="0" smtClean="0"/>
              <a:t>Context</a:t>
            </a:r>
            <a:r>
              <a:rPr lang="he-IL" dirty="0" smtClean="0"/>
              <a:t> שהיא מחלקה עם הרבה מידע על סביבת האפליקציה (בין היתר, קישור ל</a:t>
            </a:r>
            <a:r>
              <a:rPr lang="en-US" dirty="0" smtClean="0"/>
              <a:t>resources</a:t>
            </a:r>
            <a:r>
              <a:rPr lang="he-IL" dirty="0" smtClean="0"/>
              <a:t> שלה) ולכן מופעים שלו נדרשים ע"י הרבה מרכיבים באנדרואיד. יש לזכור שבתוך תת מחלקה של </a:t>
            </a:r>
            <a:r>
              <a:rPr lang="en-US" dirty="0" smtClean="0"/>
              <a:t>Activity</a:t>
            </a:r>
            <a:r>
              <a:rPr lang="he-IL" dirty="0"/>
              <a:t> </a:t>
            </a:r>
            <a:r>
              <a:rPr lang="he-IL" dirty="0" smtClean="0"/>
              <a:t>פניה ל</a:t>
            </a:r>
            <a:r>
              <a:rPr lang="en-US" dirty="0" smtClean="0"/>
              <a:t>this</a:t>
            </a:r>
            <a:r>
              <a:rPr lang="he-IL" dirty="0" smtClean="0"/>
              <a:t> הפונה למופיע של ה</a:t>
            </a:r>
            <a:r>
              <a:rPr lang="en-US" dirty="0" smtClean="0"/>
              <a:t>Activity</a:t>
            </a:r>
            <a:r>
              <a:rPr lang="he-IL" dirty="0"/>
              <a:t> </a:t>
            </a:r>
            <a:r>
              <a:rPr lang="he-IL" dirty="0" smtClean="0"/>
              <a:t>היא גם כן פניה למופע של </a:t>
            </a:r>
            <a:r>
              <a:rPr lang="en-US" dirty="0" smtClean="0"/>
              <a:t>Context</a:t>
            </a:r>
            <a:r>
              <a:rPr lang="he-IL" dirty="0" smtClean="0"/>
              <a:t>.</a:t>
            </a:r>
            <a:endParaRPr lang="en-US" dirty="0" smtClean="0"/>
          </a:p>
          <a:p>
            <a:pPr marL="0" indent="0" algn="r" rtl="1">
              <a:buNone/>
            </a:pPr>
            <a:endParaRPr lang="en-US" dirty="0"/>
          </a:p>
          <a:p>
            <a:pPr marL="0" indent="0" algn="r" rtl="1">
              <a:buNone/>
            </a:pPr>
            <a:r>
              <a:rPr lang="en-US" dirty="0"/>
              <a:t> </a:t>
            </a:r>
            <a:r>
              <a:rPr lang="he-IL" dirty="0" smtClean="0"/>
              <a:t>בנוסף כל </a:t>
            </a:r>
            <a:r>
              <a:rPr lang="en-US" dirty="0" smtClean="0"/>
              <a:t>Activity</a:t>
            </a:r>
            <a:r>
              <a:rPr lang="he-IL" dirty="0"/>
              <a:t> </a:t>
            </a:r>
            <a:r>
              <a:rPr lang="he-IL" dirty="0" err="1" smtClean="0"/>
              <a:t>באפליקצייה</a:t>
            </a:r>
            <a:r>
              <a:rPr lang="he-IL" dirty="0" smtClean="0"/>
              <a:t> צריכה להיות מוצהרת הקובץ ה</a:t>
            </a:r>
            <a:r>
              <a:rPr lang="en-US" dirty="0" smtClean="0"/>
              <a:t>manifest</a:t>
            </a:r>
            <a:r>
              <a:rPr lang="he-IL" dirty="0" smtClean="0"/>
              <a:t> שדיברנו עליו.</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spTree>
    <p:extLst>
      <p:ext uri="{BB962C8B-B14F-4D97-AF65-F5344CB8AC3E}">
        <p14:creationId xmlns:p14="http://schemas.microsoft.com/office/powerpoint/2010/main" val="861982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normAutofit fontScale="77500" lnSpcReduction="20000"/>
          </a:bodyPr>
          <a:lstStyle/>
          <a:p>
            <a:pPr marL="0" indent="0" algn="r" rtl="1">
              <a:buNone/>
            </a:pPr>
            <a:r>
              <a:rPr lang="he-IL" dirty="0" smtClean="0"/>
              <a:t>כאשר </a:t>
            </a:r>
            <a:r>
              <a:rPr lang="he-IL" dirty="0" err="1" smtClean="0"/>
              <a:t>הפרוייקט</a:t>
            </a:r>
            <a:r>
              <a:rPr lang="he-IL" dirty="0" smtClean="0"/>
              <a:t> מקומפל נבנה ממנו קבצי </a:t>
            </a:r>
            <a:r>
              <a:rPr lang="en-US" dirty="0" smtClean="0"/>
              <a:t>DEX</a:t>
            </a:r>
            <a:r>
              <a:rPr lang="he-IL" dirty="0" smtClean="0"/>
              <a:t> הדומים </a:t>
            </a:r>
            <a:r>
              <a:rPr lang="he-IL" dirty="0" err="1" smtClean="0"/>
              <a:t>לקבצי</a:t>
            </a:r>
            <a:r>
              <a:rPr lang="he-IL" dirty="0" smtClean="0"/>
              <a:t> </a:t>
            </a:r>
            <a:r>
              <a:rPr lang="en-US" dirty="0" smtClean="0"/>
              <a:t>class</a:t>
            </a:r>
            <a:r>
              <a:rPr lang="he-IL" dirty="0" smtClean="0"/>
              <a:t> של </a:t>
            </a:r>
            <a:r>
              <a:rPr lang="en-US" dirty="0" smtClean="0"/>
              <a:t>Java</a:t>
            </a:r>
            <a:r>
              <a:rPr lang="he-IL" dirty="0" smtClean="0"/>
              <a:t> רק שהם רצים במכונה </a:t>
            </a:r>
            <a:r>
              <a:rPr lang="he-IL" dirty="0" err="1" smtClean="0"/>
              <a:t>וריטאלית</a:t>
            </a:r>
            <a:r>
              <a:rPr lang="he-IL" dirty="0" smtClean="0"/>
              <a:t> שונה (DVM במקום JVM) בנוסף על קבצי </a:t>
            </a:r>
            <a:r>
              <a:rPr lang="en-US" dirty="0" smtClean="0"/>
              <a:t>XML</a:t>
            </a:r>
            <a:r>
              <a:rPr lang="he-IL" dirty="0" smtClean="0"/>
              <a:t> השונים שנמצאים </a:t>
            </a:r>
            <a:r>
              <a:rPr lang="he-IL" dirty="0" err="1" smtClean="0"/>
              <a:t>בפרוייקט</a:t>
            </a:r>
            <a:r>
              <a:rPr lang="he-IL" dirty="0" smtClean="0"/>
              <a:t> וכל זה ארוז לקובץ מקובץ מסוג APK. כאשר קבצים אילו </a:t>
            </a:r>
            <a:r>
              <a:rPr lang="he-IL" dirty="0" err="1" smtClean="0"/>
              <a:t>ניטענים</a:t>
            </a:r>
            <a:r>
              <a:rPr lang="he-IL" dirty="0" smtClean="0"/>
              <a:t> ל</a:t>
            </a:r>
            <a:r>
              <a:rPr lang="en-US" dirty="0" smtClean="0"/>
              <a:t>Android Runtime</a:t>
            </a:r>
            <a:r>
              <a:rPr lang="he-IL" dirty="0" smtClean="0"/>
              <a:t> מתבצע קומפילציה נוספת המתרגמת את הקבצים להוראות מערכת הפעלה מסוג ELF. הקבצים </a:t>
            </a:r>
            <a:r>
              <a:rPr lang="he-IL" dirty="0" err="1" smtClean="0"/>
              <a:t>האילו</a:t>
            </a:r>
            <a:r>
              <a:rPr lang="he-IL" dirty="0" smtClean="0"/>
              <a:t> נשמרים ולכן הפעמים הבאות שמפעילים את </a:t>
            </a:r>
            <a:r>
              <a:rPr lang="he-IL" dirty="0" err="1" smtClean="0"/>
              <a:t>האפליצייה</a:t>
            </a:r>
            <a:r>
              <a:rPr lang="he-IL" dirty="0" smtClean="0"/>
              <a:t> ישר נטענים קבצי </a:t>
            </a:r>
            <a:r>
              <a:rPr lang="he-IL" dirty="0" err="1" smtClean="0"/>
              <a:t>הELF</a:t>
            </a:r>
            <a:r>
              <a:rPr lang="he-IL" dirty="0" smtClean="0"/>
              <a:t> שמזרז את תהליך טעינת </a:t>
            </a:r>
            <a:r>
              <a:rPr lang="he-IL" dirty="0" err="1" smtClean="0"/>
              <a:t>האפליקצייה</a:t>
            </a:r>
            <a:r>
              <a:rPr lang="he-IL" dirty="0" smtClean="0"/>
              <a:t> הכלל. </a:t>
            </a:r>
          </a:p>
          <a:p>
            <a:pPr marL="0" indent="0" algn="r" rtl="1">
              <a:buNone/>
            </a:pPr>
            <a:r>
              <a:rPr lang="he-IL" dirty="0" smtClean="0"/>
              <a:t>זה בניגוד לטכנולוגיה קודמת </a:t>
            </a:r>
            <a:r>
              <a:rPr lang="he-IL" dirty="0" err="1" smtClean="0"/>
              <a:t>שאנרואיד</a:t>
            </a:r>
            <a:r>
              <a:rPr lang="he-IL" dirty="0" smtClean="0"/>
              <a:t> השתמש בה שעשה </a:t>
            </a:r>
            <a:r>
              <a:rPr lang="he-IL" dirty="0" err="1" smtClean="0"/>
              <a:t>קימפול</a:t>
            </a:r>
            <a:r>
              <a:rPr lang="he-IL" dirty="0" smtClean="0"/>
              <a:t> בכל הרצה. </a:t>
            </a: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998421" y="1852655"/>
            <a:ext cx="5062451" cy="4913936"/>
          </a:xfrm>
        </p:spPr>
        <p:txBody>
          <a:bodyPr>
            <a:normAutofit fontScale="40000" lnSpcReduction="20000"/>
          </a:bodyPr>
          <a:lstStyle/>
          <a:p>
            <a:pPr marL="0" indent="0" algn="r" rtl="1">
              <a:buNone/>
            </a:pPr>
            <a:r>
              <a:rPr lang="he-IL" dirty="0" smtClean="0"/>
              <a:t>להרבה רכיבי אנדרואיד (שחלקם נכיר בהמשך) יש </a:t>
            </a:r>
            <a:r>
              <a:rPr lang="en-US" dirty="0" smtClean="0"/>
              <a:t>lifecycle</a:t>
            </a:r>
            <a:r>
              <a:rPr lang="he-IL" dirty="0" smtClean="0"/>
              <a:t>. הכוונה למספר מתודות אירוע הנקראו</a:t>
            </a:r>
            <a:r>
              <a:rPr lang="he-IL" dirty="0" smtClean="0"/>
              <a:t>ת הזמנים </a:t>
            </a:r>
            <a:r>
              <a:rPr lang="he-IL" dirty="0" err="1" smtClean="0"/>
              <a:t>מסויימים</a:t>
            </a:r>
            <a:r>
              <a:rPr lang="he-IL" dirty="0" smtClean="0"/>
              <a:t> במהלך החיים של אותו רכיב.</a:t>
            </a:r>
          </a:p>
          <a:p>
            <a:pPr marL="0" indent="0" algn="r" rtl="1">
              <a:buNone/>
            </a:pPr>
            <a:r>
              <a:rPr lang="en-US" dirty="0" smtClean="0"/>
              <a:t>Activity</a:t>
            </a:r>
            <a:r>
              <a:rPr lang="he-IL" dirty="0" smtClean="0"/>
              <a:t> לא שונה מהכלל בהקשר הזה יש לו מתודות </a:t>
            </a:r>
            <a:r>
              <a:rPr lang="en-US" dirty="0" smtClean="0"/>
              <a:t>lifecycle</a:t>
            </a:r>
            <a:r>
              <a:rPr lang="he-IL" dirty="0" smtClean="0"/>
              <a:t> שכדאי להכיר:</a:t>
            </a:r>
          </a:p>
          <a:p>
            <a:pPr algn="r" rtl="1"/>
            <a:r>
              <a:rPr lang="en-US" sz="4000" dirty="0" err="1"/>
              <a:t>onCreate</a:t>
            </a:r>
            <a:r>
              <a:rPr lang="he-IL" sz="4000" dirty="0"/>
              <a:t> </a:t>
            </a:r>
            <a:r>
              <a:rPr lang="mr-IN" sz="4000" dirty="0"/>
              <a:t>–</a:t>
            </a:r>
            <a:r>
              <a:rPr lang="he-IL" sz="4000" dirty="0"/>
              <a:t> נקרה ברגע שה</a:t>
            </a:r>
            <a:r>
              <a:rPr lang="en-US" sz="4000" dirty="0"/>
              <a:t>Activity</a:t>
            </a:r>
            <a:r>
              <a:rPr lang="he-IL" sz="4000" dirty="0"/>
              <a:t> נבנה. זאת נקודת הכניסה שלנו ל</a:t>
            </a:r>
            <a:r>
              <a:rPr lang="en-US" sz="4000" dirty="0"/>
              <a:t>Activity</a:t>
            </a:r>
            <a:r>
              <a:rPr lang="he-IL" sz="4000" dirty="0"/>
              <a:t>. אולי מפתיע אבל מתודה זו יכולה להתבצע יותר מפעם אחת במהלך החיים של ה</a:t>
            </a:r>
            <a:r>
              <a:rPr lang="en-US" sz="4000" dirty="0"/>
              <a:t>Activity</a:t>
            </a:r>
            <a:r>
              <a:rPr lang="he-IL" sz="4000" dirty="0"/>
              <a:t>. דוגמה לכך היא אם מסובבים את המסך, יש </a:t>
            </a:r>
            <a:r>
              <a:rPr lang="en-US" sz="4000" dirty="0"/>
              <a:t>layout</a:t>
            </a:r>
            <a:r>
              <a:rPr lang="he-IL" sz="4000" dirty="0"/>
              <a:t> מחדש כלומר ה</a:t>
            </a:r>
            <a:r>
              <a:rPr lang="en-US" sz="4000" dirty="0"/>
              <a:t>Activity</a:t>
            </a:r>
            <a:r>
              <a:rPr lang="he-IL" sz="4000" dirty="0"/>
              <a:t> נבנה מחדש.</a:t>
            </a:r>
          </a:p>
          <a:p>
            <a:pPr algn="r" rtl="1"/>
            <a:r>
              <a:rPr lang="en-US" sz="4000" dirty="0" err="1"/>
              <a:t>onDestroy</a:t>
            </a:r>
            <a:r>
              <a:rPr lang="he-IL" sz="4000" dirty="0"/>
              <a:t> </a:t>
            </a:r>
            <a:r>
              <a:rPr lang="mr-IN" sz="4000" dirty="0"/>
              <a:t>–</a:t>
            </a:r>
            <a:r>
              <a:rPr lang="he-IL" sz="4000" dirty="0"/>
              <a:t> המתודה </a:t>
            </a:r>
            <a:r>
              <a:rPr lang="he-IL" sz="4000" dirty="0" err="1"/>
              <a:t>הארונה</a:t>
            </a:r>
            <a:r>
              <a:rPr lang="he-IL" sz="4000" dirty="0"/>
              <a:t> שתקרה ל</a:t>
            </a:r>
            <a:r>
              <a:rPr lang="en-US" sz="4000" dirty="0"/>
              <a:t>Activity</a:t>
            </a:r>
            <a:r>
              <a:rPr lang="he-IL" sz="4000" dirty="0"/>
              <a:t> וזה רץ כאשר ה</a:t>
            </a:r>
            <a:r>
              <a:rPr lang="en-US" sz="4000" dirty="0"/>
              <a:t>Activity</a:t>
            </a:r>
            <a:r>
              <a:rPr lang="he-IL" sz="4000" dirty="0"/>
              <a:t> עומד להרס. זה מקום אחרון לבצע ניקיונות של אובייקטים שעוד מוחזקים בזיכרון.</a:t>
            </a:r>
          </a:p>
          <a:p>
            <a:pPr algn="r" rtl="1"/>
            <a:r>
              <a:rPr lang="he-IL" sz="4000" dirty="0"/>
              <a:t> </a:t>
            </a:r>
            <a:r>
              <a:rPr lang="en-US" sz="4000" dirty="0" err="1"/>
              <a:t>onPause</a:t>
            </a:r>
            <a:r>
              <a:rPr lang="en-US" sz="4000" dirty="0"/>
              <a:t>/</a:t>
            </a:r>
            <a:r>
              <a:rPr lang="en-US" sz="4000" dirty="0" err="1"/>
              <a:t>onResume</a:t>
            </a:r>
            <a:r>
              <a:rPr lang="he-IL" sz="4000" dirty="0"/>
              <a:t> </a:t>
            </a:r>
            <a:r>
              <a:rPr lang="mr-IN" sz="4000" dirty="0"/>
              <a:t>–</a:t>
            </a:r>
            <a:r>
              <a:rPr lang="he-IL" sz="4000" dirty="0"/>
              <a:t> נקראים כאשר ה</a:t>
            </a:r>
            <a:r>
              <a:rPr lang="en-US" sz="4000" dirty="0"/>
              <a:t>Activity</a:t>
            </a:r>
            <a:r>
              <a:rPr lang="he-IL" sz="4000" dirty="0"/>
              <a:t> עוזב מ/ חוזר ל </a:t>
            </a:r>
            <a:r>
              <a:rPr lang="en-US" sz="4000" dirty="0"/>
              <a:t>foreground</a:t>
            </a:r>
            <a:r>
              <a:rPr lang="he-IL" sz="4000" dirty="0"/>
              <a:t>. ה</a:t>
            </a:r>
            <a:r>
              <a:rPr lang="en-US" sz="4000" dirty="0"/>
              <a:t>Activity</a:t>
            </a:r>
            <a:r>
              <a:rPr lang="he-IL" sz="4000" dirty="0"/>
              <a:t> ב</a:t>
            </a:r>
            <a:r>
              <a:rPr lang="en-US" sz="4000" dirty="0"/>
              <a:t>foreground</a:t>
            </a:r>
            <a:r>
              <a:rPr lang="he-IL" sz="4000" dirty="0"/>
              <a:t> אם היא פעילה ואין עוד אלמנט ע"י שמעליו. לדוגמה, </a:t>
            </a:r>
            <a:r>
              <a:rPr lang="en-US" sz="4000" dirty="0"/>
              <a:t>Activity</a:t>
            </a:r>
            <a:r>
              <a:rPr lang="he-IL" sz="4000" dirty="0"/>
              <a:t> יכולה להיות פעילה אך לא ב</a:t>
            </a:r>
            <a:r>
              <a:rPr lang="en-US" sz="4000" dirty="0"/>
              <a:t>foreground</a:t>
            </a:r>
            <a:r>
              <a:rPr lang="he-IL" sz="4000" dirty="0"/>
              <a:t> עם קופץ משהו מעליה כמו המסנג'ר של </a:t>
            </a:r>
            <a:r>
              <a:rPr lang="he-IL" sz="4000" dirty="0" err="1"/>
              <a:t>פייסבוק</a:t>
            </a:r>
            <a:r>
              <a:rPr lang="he-IL" sz="4000" dirty="0"/>
              <a:t> שאינו מסך שלם אבל כן מכסה אפליקציות (ולכן </a:t>
            </a:r>
            <a:r>
              <a:rPr lang="en-US" sz="4000" dirty="0"/>
              <a:t>Activities</a:t>
            </a:r>
            <a:r>
              <a:rPr lang="he-IL" sz="4000" dirty="0"/>
              <a:t>) אחרות.</a:t>
            </a:r>
            <a:endParaRPr lang="en-US" sz="4000" dirty="0"/>
          </a:p>
          <a:p>
            <a:pPr algn="r" rtl="1"/>
            <a:r>
              <a:rPr lang="en-US" sz="4000" dirty="0" err="1"/>
              <a:t>onBackPressed</a:t>
            </a:r>
            <a:r>
              <a:rPr lang="he-IL" sz="4000" dirty="0"/>
              <a:t> </a:t>
            </a:r>
            <a:r>
              <a:rPr lang="mr-IN" sz="4000" dirty="0"/>
              <a:t>–</a:t>
            </a:r>
            <a:r>
              <a:rPr lang="he-IL" sz="4000" dirty="0"/>
              <a:t> מתודה שנקראת כאשר כאשר נלחץ כפתור החזר </a:t>
            </a:r>
            <a:r>
              <a:rPr lang="he-IL" sz="4000" dirty="0" err="1"/>
              <a:t>שבסמרטפונים</a:t>
            </a:r>
            <a:r>
              <a:rPr lang="he-IL" sz="4000" dirty="0"/>
              <a:t> של אנדרואיד.</a:t>
            </a:r>
          </a:p>
          <a:p>
            <a:pPr marL="0" indent="0" algn="r" rtl="1">
              <a:buNone/>
            </a:pPr>
            <a:r>
              <a:rPr lang="he-IL" sz="4000" dirty="0"/>
              <a:t>יש עוד מרבה מתודות כאלה גם מעבר למה שמוצג בתמונה אבל זה בסיס טוב לעבודה עם ה</a:t>
            </a:r>
            <a:r>
              <a:rPr lang="en-US" sz="4000" dirty="0"/>
              <a:t>lifecycle </a:t>
            </a:r>
            <a:r>
              <a:rPr lang="he-IL" sz="4000" dirty="0"/>
              <a:t> של </a:t>
            </a:r>
            <a:r>
              <a:rPr lang="en-US" sz="4000" dirty="0"/>
              <a:t>Activity</a:t>
            </a:r>
            <a:r>
              <a:rPr lang="he-IL" sz="4000" dirty="0"/>
              <a:t>.</a:t>
            </a:r>
          </a:p>
          <a:p>
            <a:pPr marL="0" indent="0" algn="r" rtl="1">
              <a:buNone/>
            </a:pP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9" y="1674541"/>
            <a:ext cx="3940002" cy="5092050"/>
          </a:xfrm>
          <a:prstGeom prst="rect">
            <a:avLst/>
          </a:prstGeom>
        </p:spPr>
      </p:pic>
      <p:sp>
        <p:nvSpPr>
          <p:cNvPr id="6" name="Content Placeholder 2"/>
          <p:cNvSpPr txBox="1">
            <a:spLocks/>
          </p:cNvSpPr>
          <p:nvPr/>
        </p:nvSpPr>
        <p:spPr>
          <a:xfrm>
            <a:off x="598621" y="1380351"/>
            <a:ext cx="2465447" cy="358222"/>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smtClean="0"/>
              <a:t>Activity Lifecycle</a:t>
            </a:r>
            <a:endParaRPr lang="he-IL" dirty="0" smtClean="0"/>
          </a:p>
        </p:txBody>
      </p:sp>
    </p:spTree>
    <p:extLst>
      <p:ext uri="{BB962C8B-B14F-4D97-AF65-F5344CB8AC3E}">
        <p14:creationId xmlns:p14="http://schemas.microsoft.com/office/powerpoint/2010/main" val="1724281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740727" y="1852654"/>
            <a:ext cx="4798554" cy="2114591"/>
          </a:xfrm>
        </p:spPr>
        <p:txBody>
          <a:bodyPr>
            <a:normAutofit fontScale="55000" lnSpcReduction="20000"/>
          </a:bodyPr>
          <a:lstStyle/>
          <a:p>
            <a:pPr marL="0" indent="0" algn="r" rtl="1">
              <a:buNone/>
            </a:pPr>
            <a:r>
              <a:rPr lang="en-US" dirty="0"/>
              <a:t>  </a:t>
            </a:r>
            <a:r>
              <a:rPr lang="he-IL" dirty="0" smtClean="0"/>
              <a:t>תקשורת בין </a:t>
            </a:r>
            <a:r>
              <a:rPr lang="en-US" dirty="0" smtClean="0"/>
              <a:t>Activities</a:t>
            </a:r>
            <a:r>
              <a:rPr lang="he-IL" dirty="0" smtClean="0"/>
              <a:t>:</a:t>
            </a:r>
            <a:endParaRPr lang="en-US" dirty="0" smtClean="0"/>
          </a:p>
          <a:p>
            <a:pPr marL="0" indent="0" algn="r" rtl="1">
              <a:buNone/>
            </a:pPr>
            <a:r>
              <a:rPr lang="en-US" dirty="0" smtClean="0"/>
              <a:t> </a:t>
            </a:r>
            <a:r>
              <a:rPr lang="he-IL" dirty="0" smtClean="0"/>
              <a:t>נשתמש ב</a:t>
            </a:r>
            <a:r>
              <a:rPr lang="en-US" dirty="0" smtClean="0"/>
              <a:t>Intent</a:t>
            </a:r>
            <a:r>
              <a:rPr lang="he-IL" dirty="0"/>
              <a:t> </a:t>
            </a:r>
            <a:r>
              <a:rPr lang="he-IL" dirty="0" smtClean="0"/>
              <a:t>על מנת לתקשר ולעבור בין שתי </a:t>
            </a:r>
            <a:r>
              <a:rPr lang="en-US" dirty="0" err="1" smtClean="0"/>
              <a:t>Activies</a:t>
            </a:r>
            <a:r>
              <a:rPr lang="he-IL" dirty="0" smtClean="0"/>
              <a:t>. </a:t>
            </a:r>
            <a:r>
              <a:rPr lang="en-US" dirty="0" smtClean="0"/>
              <a:t>Intent</a:t>
            </a:r>
            <a:r>
              <a:rPr lang="he-IL" dirty="0" smtClean="0"/>
              <a:t> יכול להיות אחד משני סוגים: </a:t>
            </a:r>
            <a:r>
              <a:rPr lang="en-US" dirty="0" smtClean="0"/>
              <a:t>Explicit</a:t>
            </a:r>
            <a:r>
              <a:rPr lang="he-IL" dirty="0" smtClean="0"/>
              <a:t> או </a:t>
            </a:r>
            <a:r>
              <a:rPr lang="en-US" dirty="0" smtClean="0"/>
              <a:t>Implicit</a:t>
            </a:r>
            <a:r>
              <a:rPr lang="he-IL" dirty="0" smtClean="0"/>
              <a:t>. כרגע נראה את גרסת ה</a:t>
            </a:r>
            <a:r>
              <a:rPr lang="en-US" dirty="0" smtClean="0"/>
              <a:t>Explicit</a:t>
            </a:r>
            <a:r>
              <a:rPr lang="he-IL" dirty="0" smtClean="0"/>
              <a:t> שלרוב בשימוש בתוך אותה אפליקציה. להלן דוגמה בו לא מועבר מידה בין ה</a:t>
            </a:r>
            <a:r>
              <a:rPr lang="en-US" dirty="0" err="1" smtClean="0"/>
              <a:t>Activties</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655" y="3967245"/>
            <a:ext cx="3751150" cy="179264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783" y="3707415"/>
            <a:ext cx="3831593" cy="2237426"/>
          </a:xfrm>
          <a:prstGeom prst="rect">
            <a:avLst/>
          </a:prstGeom>
        </p:spPr>
      </p:pic>
      <p:sp>
        <p:nvSpPr>
          <p:cNvPr id="8" name="Content Placeholder 2"/>
          <p:cNvSpPr txBox="1">
            <a:spLocks/>
          </p:cNvSpPr>
          <p:nvPr/>
        </p:nvSpPr>
        <p:spPr>
          <a:xfrm>
            <a:off x="1116781" y="5944841"/>
            <a:ext cx="7940660" cy="96481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defTabSz="1219170" rtl="1" eaLnBrk="1" latinLnBrk="0" hangingPunct="1">
              <a:spcBef>
                <a:spcPct val="20000"/>
              </a:spcBef>
              <a:buFont typeface="Arial" pitchFamily="34" charset="0"/>
              <a:buNone/>
            </a:pPr>
            <a:r>
              <a:rPr lang="he-IL" dirty="0" smtClean="0"/>
              <a:t>ה</a:t>
            </a:r>
            <a:r>
              <a:rPr lang="en-US" dirty="0" err="1" smtClean="0"/>
              <a:t>ActivityMain</a:t>
            </a:r>
            <a:r>
              <a:rPr lang="he-IL" dirty="0" smtClean="0"/>
              <a:t> יוצר </a:t>
            </a:r>
            <a:r>
              <a:rPr lang="en-US" dirty="0" smtClean="0"/>
              <a:t>Intent</a:t>
            </a:r>
            <a:r>
              <a:rPr lang="he-IL" dirty="0" smtClean="0"/>
              <a:t> כאשר לוחצים על כפתור. ה</a:t>
            </a:r>
            <a:r>
              <a:rPr lang="en-US" dirty="0" smtClean="0"/>
              <a:t>Intent</a:t>
            </a:r>
            <a:r>
              <a:rPr lang="he-IL" dirty="0" smtClean="0"/>
              <a:t> הוא </a:t>
            </a:r>
            <a:r>
              <a:rPr lang="en-US" dirty="0" smtClean="0"/>
              <a:t>explicit</a:t>
            </a:r>
            <a:r>
              <a:rPr lang="he-IL" dirty="0" smtClean="0"/>
              <a:t> כי ניתן לו בדיוק איזה מחלקה הוא צריך. במקרה זה</a:t>
            </a:r>
            <a:r>
              <a:rPr lang="en-US" dirty="0" smtClean="0"/>
              <a:t> </a:t>
            </a:r>
            <a:r>
              <a:rPr lang="he-IL" dirty="0" smtClean="0"/>
              <a:t>המחלקה של </a:t>
            </a:r>
            <a:r>
              <a:rPr lang="en-US" dirty="0" err="1" smtClean="0"/>
              <a:t>SecondActivity</a:t>
            </a:r>
            <a:r>
              <a:rPr lang="he-IL" dirty="0" smtClean="0"/>
              <a:t>. לבסוף מבצעים את המעבר ע"י שימוש במתודה </a:t>
            </a:r>
            <a:r>
              <a:rPr lang="en-US" dirty="0" err="1" smtClean="0"/>
              <a:t>startActivity</a:t>
            </a:r>
            <a:r>
              <a:rPr lang="he-IL" dirty="0" smtClean="0"/>
              <a:t> המקבלת את ה</a:t>
            </a:r>
            <a:r>
              <a:rPr lang="en-US" dirty="0" smtClean="0"/>
              <a:t>intent</a:t>
            </a:r>
            <a:r>
              <a:rPr lang="he-IL" dirty="0" smtClean="0"/>
              <a:t> כפרמטר.</a:t>
            </a:r>
            <a:endParaRPr lang="he-IL" dirty="0" smtClean="0"/>
          </a:p>
        </p:txBody>
      </p:sp>
      <p:cxnSp>
        <p:nvCxnSpPr>
          <p:cNvPr id="9" name="Straight Arrow Connector 8"/>
          <p:cNvCxnSpPr/>
          <p:nvPr/>
        </p:nvCxnSpPr>
        <p:spPr>
          <a:xfrm>
            <a:off x="4788130" y="4863565"/>
            <a:ext cx="76477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598" y="1470891"/>
            <a:ext cx="3230308" cy="2019408"/>
          </a:xfrm>
          <a:prstGeom prst="rect">
            <a:avLst/>
          </a:prstGeom>
        </p:spPr>
      </p:pic>
      <p:cxnSp>
        <p:nvCxnSpPr>
          <p:cNvPr id="16" name="Straight Connector 15"/>
          <p:cNvCxnSpPr/>
          <p:nvPr/>
        </p:nvCxnSpPr>
        <p:spPr>
          <a:xfrm flipV="1">
            <a:off x="2302625" y="1729819"/>
            <a:ext cx="1097281" cy="120411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82918" y="1397051"/>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שני ה</a:t>
            </a:r>
            <a:r>
              <a:rPr lang="en-US" sz="1100" dirty="0" smtClean="0">
                <a:solidFill>
                  <a:schemeClr val="bg1"/>
                </a:solidFill>
              </a:rPr>
              <a:t>Activities</a:t>
            </a:r>
            <a:r>
              <a:rPr lang="he-IL" sz="1100" dirty="0">
                <a:solidFill>
                  <a:schemeClr val="bg1"/>
                </a:solidFill>
              </a:rPr>
              <a:t> </a:t>
            </a:r>
            <a:r>
              <a:rPr lang="he-IL" sz="1100" dirty="0" smtClean="0">
                <a:solidFill>
                  <a:schemeClr val="bg1"/>
                </a:solidFill>
              </a:rPr>
              <a:t>מוצהרות ב</a:t>
            </a:r>
            <a:r>
              <a:rPr lang="en-US" sz="1100" dirty="0" smtClean="0">
                <a:solidFill>
                  <a:schemeClr val="bg1"/>
                </a:solidFill>
              </a:rPr>
              <a:t>Manifest</a:t>
            </a:r>
            <a:endParaRPr lang="en-US" sz="1100" dirty="0">
              <a:solidFill>
                <a:schemeClr val="bg1"/>
              </a:solidFill>
            </a:endParaRPr>
          </a:p>
        </p:txBody>
      </p:sp>
    </p:spTree>
    <p:extLst>
      <p:ext uri="{BB962C8B-B14F-4D97-AF65-F5344CB8AC3E}">
        <p14:creationId xmlns:p14="http://schemas.microsoft.com/office/powerpoint/2010/main" val="340325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199506" y="1737360"/>
            <a:ext cx="9360130" cy="1867563"/>
          </a:xfrm>
        </p:spPr>
        <p:txBody>
          <a:bodyPr>
            <a:noAutofit/>
          </a:bodyPr>
          <a:lstStyle/>
          <a:p>
            <a:pPr marL="0" indent="0" algn="r" rtl="1">
              <a:buNone/>
            </a:pPr>
            <a:r>
              <a:rPr lang="he-IL" sz="1100" dirty="0" smtClean="0"/>
              <a:t>בדוגמה מטה, אנו רואים מעברים שיש העברת מידע דו כיוונית.</a:t>
            </a:r>
          </a:p>
          <a:p>
            <a:pPr marL="0" indent="0" algn="r" rtl="1">
              <a:buNone/>
            </a:pPr>
            <a:r>
              <a:rPr lang="en-US" sz="1100" dirty="0" err="1" smtClean="0"/>
              <a:t>MainActivity</a:t>
            </a:r>
            <a:r>
              <a:rPr lang="he-IL" sz="1100" dirty="0" smtClean="0"/>
              <a:t> שוב יוצר </a:t>
            </a:r>
            <a:r>
              <a:rPr lang="en-US" sz="1100" dirty="0" smtClean="0"/>
              <a:t>intent</a:t>
            </a:r>
            <a:r>
              <a:rPr lang="he-IL" sz="1100" dirty="0"/>
              <a:t> </a:t>
            </a:r>
            <a:r>
              <a:rPr lang="he-IL" sz="1100" dirty="0" smtClean="0"/>
              <a:t>בלחיצת כפתור אבל הפעם הוא </a:t>
            </a:r>
            <a:r>
              <a:rPr lang="he-IL" sz="1100" dirty="0" err="1" smtClean="0"/>
              <a:t>משתשמ</a:t>
            </a:r>
            <a:r>
              <a:rPr lang="he-IL" sz="1100" dirty="0" smtClean="0"/>
              <a:t> במתודה </a:t>
            </a:r>
            <a:r>
              <a:rPr lang="en-US" sz="1100" dirty="0" err="1" smtClean="0"/>
              <a:t>putExtra</a:t>
            </a:r>
            <a:r>
              <a:rPr lang="he-IL" sz="1100" dirty="0" smtClean="0"/>
              <a:t> על מנת להוסיף מידע. זה עובד בצורה של </a:t>
            </a:r>
            <a:r>
              <a:rPr lang="en-US" sz="1100" dirty="0" smtClean="0"/>
              <a:t>key-value</a:t>
            </a:r>
            <a:r>
              <a:rPr lang="he-IL" sz="1100" dirty="0" smtClean="0"/>
              <a:t> כאשר ה</a:t>
            </a:r>
            <a:r>
              <a:rPr lang="en-US" sz="1100" dirty="0" smtClean="0"/>
              <a:t>key</a:t>
            </a:r>
            <a:r>
              <a:rPr lang="he-IL" sz="1100" dirty="0" smtClean="0"/>
              <a:t> ידוע ע"י ה</a:t>
            </a:r>
            <a:r>
              <a:rPr lang="en-US" sz="1100" dirty="0" smtClean="0"/>
              <a:t>Activ</a:t>
            </a:r>
            <a:r>
              <a:rPr lang="en-US" sz="1100" dirty="0"/>
              <a:t>i</a:t>
            </a:r>
            <a:r>
              <a:rPr lang="en-US" sz="1100" dirty="0" smtClean="0"/>
              <a:t>ty</a:t>
            </a:r>
            <a:r>
              <a:rPr lang="he-IL" sz="1100" dirty="0" smtClean="0"/>
              <a:t> השני.</a:t>
            </a:r>
            <a:r>
              <a:rPr lang="en-US" sz="1100" dirty="0" smtClean="0"/>
              <a:t> </a:t>
            </a:r>
            <a:r>
              <a:rPr lang="he-IL" sz="1100" dirty="0" smtClean="0"/>
              <a:t>בצד שני, </a:t>
            </a:r>
            <a:r>
              <a:rPr lang="en-US" sz="1100" dirty="0" err="1" smtClean="0"/>
              <a:t>SecondActivity</a:t>
            </a:r>
            <a:r>
              <a:rPr lang="he-IL" sz="1100" dirty="0"/>
              <a:t> </a:t>
            </a:r>
            <a:r>
              <a:rPr lang="he-IL" sz="1100" dirty="0" smtClean="0"/>
              <a:t>נגשת למידע זה ע"י קריאת קודם כל ל</a:t>
            </a:r>
            <a:r>
              <a:rPr lang="en-US" sz="1100" dirty="0" err="1" smtClean="0"/>
              <a:t>getIntent</a:t>
            </a:r>
            <a:r>
              <a:rPr lang="he-IL" sz="1100" dirty="0" smtClean="0"/>
              <a:t>. תמיד יש </a:t>
            </a:r>
            <a:r>
              <a:rPr lang="en-US" sz="1100" dirty="0" smtClean="0"/>
              <a:t>Intent</a:t>
            </a:r>
            <a:r>
              <a:rPr lang="he-IL" sz="1100" dirty="0" smtClean="0"/>
              <a:t> שהביא אותנו ל</a:t>
            </a:r>
            <a:r>
              <a:rPr lang="en-US" sz="1100" dirty="0" smtClean="0"/>
              <a:t>Activity</a:t>
            </a:r>
            <a:r>
              <a:rPr lang="he-IL" sz="1100" dirty="0" smtClean="0"/>
              <a:t> כלשהו (גם אם הופעל על ידינו וגם אם הופעל ע"י המערכת). המתודה </a:t>
            </a:r>
            <a:r>
              <a:rPr lang="en-US" sz="1100" dirty="0" err="1" smtClean="0"/>
              <a:t>getIntent</a:t>
            </a:r>
            <a:r>
              <a:rPr lang="he-IL" sz="1100" dirty="0" smtClean="0"/>
              <a:t> מחזירה את שמופיע של ה</a:t>
            </a:r>
            <a:r>
              <a:rPr lang="en-US" sz="1100" dirty="0" smtClean="0"/>
              <a:t>intent</a:t>
            </a:r>
            <a:r>
              <a:rPr lang="he-IL" sz="1100" dirty="0" smtClean="0"/>
              <a:t> הזה. מתוך ה</a:t>
            </a:r>
            <a:r>
              <a:rPr lang="en-US" sz="1100" dirty="0" smtClean="0"/>
              <a:t>intent</a:t>
            </a:r>
            <a:r>
              <a:rPr lang="he-IL" sz="1100" dirty="0"/>
              <a:t> </a:t>
            </a:r>
            <a:r>
              <a:rPr lang="he-IL" sz="1100" dirty="0" smtClean="0"/>
              <a:t>ניתן לגשת ל </a:t>
            </a:r>
            <a:r>
              <a:rPr lang="en-US" sz="1100" dirty="0" err="1" smtClean="0"/>
              <a:t>getExtra</a:t>
            </a:r>
            <a:r>
              <a:rPr lang="he-IL" sz="1100" dirty="0" smtClean="0"/>
              <a:t>. אין מתודה </a:t>
            </a:r>
            <a:r>
              <a:rPr lang="en-US" sz="1100" dirty="0" err="1" smtClean="0"/>
              <a:t>getExtra</a:t>
            </a:r>
            <a:r>
              <a:rPr lang="he-IL" sz="1100" dirty="0" smtClean="0"/>
              <a:t> עצמה אלה הרבה מתודות בסגנון זה עם טיפוסים שונים. ע"י שימוש באותו </a:t>
            </a:r>
            <a:r>
              <a:rPr lang="en-US" sz="1100" dirty="0" smtClean="0"/>
              <a:t>key</a:t>
            </a:r>
            <a:r>
              <a:rPr lang="he-IL" sz="1100" dirty="0" smtClean="0"/>
              <a:t> כמו השולח, ניתן לגשת למידע שהועבר בתוך ה</a:t>
            </a:r>
            <a:r>
              <a:rPr lang="en-US" sz="1100" dirty="0" smtClean="0"/>
              <a:t>intent</a:t>
            </a:r>
            <a:r>
              <a:rPr lang="he-IL" sz="1100" dirty="0" smtClean="0"/>
              <a:t>. במקרה זה</a:t>
            </a:r>
            <a:r>
              <a:rPr lang="en-US" sz="1100" dirty="0"/>
              <a:t> </a:t>
            </a:r>
            <a:r>
              <a:rPr lang="he-IL" sz="1100" dirty="0" smtClean="0"/>
              <a:t> </a:t>
            </a:r>
            <a:r>
              <a:rPr lang="en-US" sz="1100" dirty="0" err="1" smtClean="0"/>
              <a:t>SecondActivity</a:t>
            </a:r>
            <a:r>
              <a:rPr lang="he-IL" sz="1100" dirty="0" smtClean="0"/>
              <a:t> אז </a:t>
            </a:r>
            <a:r>
              <a:rPr lang="he-IL" sz="1100" dirty="0" err="1" smtClean="0"/>
              <a:t>מכינסה</a:t>
            </a:r>
            <a:r>
              <a:rPr lang="he-IL" sz="1100" dirty="0" smtClean="0"/>
              <a:t> את זה לטקסט על המסך. </a:t>
            </a:r>
          </a:p>
          <a:p>
            <a:pPr marL="0" indent="0" algn="r" rtl="1">
              <a:buNone/>
            </a:pPr>
            <a:r>
              <a:rPr lang="he-IL" sz="1100" dirty="0" smtClean="0"/>
              <a:t>הכיוון השני התחיל מזה ש </a:t>
            </a:r>
            <a:r>
              <a:rPr lang="he-IL" sz="1100" dirty="0" err="1" smtClean="0"/>
              <a:t>M</a:t>
            </a:r>
            <a:r>
              <a:rPr lang="en-US" sz="1100" dirty="0" err="1" smtClean="0"/>
              <a:t>ainActivity</a:t>
            </a:r>
            <a:r>
              <a:rPr lang="he-IL" sz="1100" dirty="0"/>
              <a:t> </a:t>
            </a:r>
            <a:r>
              <a:rPr lang="he-IL" sz="1100" dirty="0" smtClean="0"/>
              <a:t>הפעיל את ה</a:t>
            </a:r>
            <a:r>
              <a:rPr lang="en-US" sz="1100" dirty="0" smtClean="0"/>
              <a:t>intent</a:t>
            </a:r>
            <a:r>
              <a:rPr lang="he-IL" sz="1100" dirty="0" smtClean="0"/>
              <a:t> עם המתודה</a:t>
            </a:r>
            <a:r>
              <a:rPr lang="he-IL" sz="1100" dirty="0"/>
              <a:t> </a:t>
            </a:r>
            <a:r>
              <a:rPr lang="en-US" sz="1100" dirty="0" err="1" smtClean="0"/>
              <a:t>startActivityForResult</a:t>
            </a:r>
            <a:r>
              <a:rPr lang="he-IL" sz="1100" dirty="0" smtClean="0"/>
              <a:t>. מתודה זו אינה קשורה לכיוון הראשון שכבר עברנו עליו. למטרה זו היינו יכולים להשתמש שוב ב</a:t>
            </a:r>
            <a:r>
              <a:rPr lang="en-US" sz="1100" dirty="0" err="1" smtClean="0"/>
              <a:t>startActivty</a:t>
            </a:r>
            <a:r>
              <a:rPr lang="he-IL" sz="1100" dirty="0" smtClean="0"/>
              <a:t> פשוט. </a:t>
            </a:r>
            <a:r>
              <a:rPr lang="en-US" sz="1100" dirty="0" err="1" smtClean="0"/>
              <a:t>startActivityForResult</a:t>
            </a:r>
            <a:r>
              <a:rPr lang="he-IL" sz="1100" dirty="0" smtClean="0"/>
              <a:t> נמצא בשימוש כאשר מצפים לקבל מידע חזרה. יחד עם ה</a:t>
            </a:r>
            <a:r>
              <a:rPr lang="en-US" sz="1100" dirty="0" smtClean="0"/>
              <a:t>intent</a:t>
            </a:r>
            <a:r>
              <a:rPr lang="he-IL" sz="1100" dirty="0" smtClean="0"/>
              <a:t> מועבר </a:t>
            </a:r>
            <a:r>
              <a:rPr lang="en-US" sz="1100" dirty="0" smtClean="0"/>
              <a:t>request code</a:t>
            </a:r>
            <a:r>
              <a:rPr lang="he-IL" sz="1100" dirty="0" smtClean="0"/>
              <a:t> זה מספר שלם המתפקד שמזהה הבקשה (כי יש מצב שיהיה יותר מאחד ונרצה להבדיל ביניהם בחזרה). אז ה</a:t>
            </a:r>
            <a:r>
              <a:rPr lang="en-US" sz="1100" dirty="0" err="1" smtClean="0"/>
              <a:t>SecondActivity</a:t>
            </a:r>
            <a:r>
              <a:rPr lang="he-IL" sz="1100" dirty="0"/>
              <a:t> </a:t>
            </a:r>
            <a:r>
              <a:rPr lang="he-IL" sz="1100" dirty="0" smtClean="0"/>
              <a:t>יש דריסה של המתודה </a:t>
            </a:r>
            <a:r>
              <a:rPr lang="en-US" sz="1100" dirty="0" smtClean="0"/>
              <a:t>finish</a:t>
            </a:r>
            <a:r>
              <a:rPr lang="he-IL" sz="1100" dirty="0" smtClean="0"/>
              <a:t>. מתודה זו נקראת כאשר רוצים להרוס את ה</a:t>
            </a:r>
            <a:r>
              <a:rPr lang="en-US" sz="1100" dirty="0" smtClean="0"/>
              <a:t>Activity</a:t>
            </a:r>
            <a:r>
              <a:rPr lang="he-IL" sz="1100" dirty="0" smtClean="0"/>
              <a:t>. פה, כאשר הורסים יוצרים </a:t>
            </a:r>
            <a:r>
              <a:rPr lang="en-US" sz="1100" dirty="0" smtClean="0"/>
              <a:t>intent</a:t>
            </a:r>
            <a:r>
              <a:rPr lang="he-IL" sz="1100" dirty="0" smtClean="0"/>
              <a:t> ואליו מכניסים מידע כמו מקודם אך הפעם מעבירים אותו במתודה </a:t>
            </a:r>
            <a:r>
              <a:rPr lang="en-US" sz="1100" dirty="0" err="1" smtClean="0"/>
              <a:t>setResult</a:t>
            </a:r>
            <a:r>
              <a:rPr lang="he-IL" sz="1100" dirty="0" smtClean="0"/>
              <a:t>. מתודה זו מגדירה אם הפעולה של ה </a:t>
            </a:r>
            <a:r>
              <a:rPr lang="en-US" sz="1100" dirty="0" smtClean="0"/>
              <a:t>intent</a:t>
            </a:r>
            <a:r>
              <a:rPr lang="he-IL" sz="1100" dirty="0" smtClean="0"/>
              <a:t> המקורי הצליח או לו. במקרה זה, קובע מגדרים שכן ע"י שימוש בקבוע </a:t>
            </a:r>
            <a:r>
              <a:rPr lang="en-US" sz="1100" dirty="0" smtClean="0"/>
              <a:t> RESULT_OK</a:t>
            </a:r>
            <a:r>
              <a:rPr lang="he-IL" sz="1100" dirty="0" smtClean="0"/>
              <a:t>. כאשר </a:t>
            </a:r>
            <a:r>
              <a:rPr lang="en-US" sz="1100" dirty="0" err="1" smtClean="0"/>
              <a:t>SecondActivty</a:t>
            </a:r>
            <a:r>
              <a:rPr lang="he-IL" sz="1100" dirty="0"/>
              <a:t> </a:t>
            </a:r>
            <a:r>
              <a:rPr lang="he-IL" sz="1100" dirty="0" smtClean="0"/>
              <a:t>נהרס וחוזרים ל</a:t>
            </a:r>
            <a:r>
              <a:rPr lang="en-US" sz="1100" dirty="0" err="1" smtClean="0"/>
              <a:t>MainActivity</a:t>
            </a:r>
            <a:r>
              <a:rPr lang="he-IL" sz="1100" dirty="0"/>
              <a:t> </a:t>
            </a:r>
            <a:r>
              <a:rPr lang="he-IL" sz="1100" dirty="0" smtClean="0"/>
              <a:t>עם </a:t>
            </a:r>
            <a:r>
              <a:rPr lang="en-US" sz="1100" dirty="0" err="1" smtClean="0"/>
              <a:t>resut</a:t>
            </a:r>
            <a:r>
              <a:rPr lang="he-IL" sz="1100" dirty="0"/>
              <a:t> </a:t>
            </a:r>
            <a:r>
              <a:rPr lang="he-IL" sz="1100" dirty="0" smtClean="0"/>
              <a:t>מופעלת המתודה </a:t>
            </a:r>
            <a:r>
              <a:rPr lang="en-US" sz="1100" dirty="0" err="1" smtClean="0"/>
              <a:t>onActivityResult</a:t>
            </a:r>
            <a:r>
              <a:rPr lang="he-IL" sz="1100" dirty="0"/>
              <a:t> </a:t>
            </a:r>
            <a:r>
              <a:rPr lang="he-IL" sz="1100" dirty="0" smtClean="0"/>
              <a:t>שמקבלת את </a:t>
            </a:r>
            <a:r>
              <a:rPr lang="en-US" sz="1100" dirty="0" smtClean="0"/>
              <a:t>request code</a:t>
            </a:r>
            <a:r>
              <a:rPr lang="he-IL" sz="1100" dirty="0" smtClean="0"/>
              <a:t> של המקשה שהחזיר תשובה, ה תוצאה ואת ה</a:t>
            </a:r>
            <a:r>
              <a:rPr lang="en-US" sz="1100" dirty="0" smtClean="0"/>
              <a:t>intent</a:t>
            </a:r>
            <a:r>
              <a:rPr lang="he-IL" sz="1100" dirty="0" smtClean="0"/>
              <a:t> המוחזר עם המידע ביפנים. במקרה זה, בודקים אם התקבל תשובה תקינה, ואם כן, מציגים ב</a:t>
            </a:r>
            <a:r>
              <a:rPr lang="en-US" sz="1100" dirty="0" smtClean="0"/>
              <a:t>Toast</a:t>
            </a:r>
            <a:r>
              <a:rPr lang="he-IL" sz="1100" dirty="0"/>
              <a:t> </a:t>
            </a:r>
            <a:r>
              <a:rPr lang="he-IL" sz="1100" dirty="0" smtClean="0"/>
              <a:t>את מה שהתקבל.</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2902" y="3957632"/>
            <a:ext cx="3518394" cy="281842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51" y="3956348"/>
            <a:ext cx="3598837" cy="2819707"/>
          </a:xfrm>
          <a:prstGeom prst="rect">
            <a:avLst/>
          </a:prstGeom>
        </p:spPr>
      </p:pic>
      <p:cxnSp>
        <p:nvCxnSpPr>
          <p:cNvPr id="7" name="Straight Arrow Connector 6"/>
          <p:cNvCxnSpPr/>
          <p:nvPr/>
        </p:nvCxnSpPr>
        <p:spPr>
          <a:xfrm>
            <a:off x="3433156" y="5345084"/>
            <a:ext cx="25021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433156" y="6101542"/>
            <a:ext cx="2502132" cy="8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2607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47500" lnSpcReduction="20000"/>
          </a:bodyPr>
          <a:lstStyle/>
          <a:p>
            <a:pPr marL="0" indent="0" algn="r" defTabSz="1219170" rtl="1" eaLnBrk="1" latinLnBrk="0" hangingPunct="1">
              <a:spcBef>
                <a:spcPct val="20000"/>
              </a:spcBef>
              <a:buFont typeface="Arial" pitchFamily="34" charset="0"/>
              <a:buNone/>
            </a:pPr>
            <a:r>
              <a:rPr lang="en-US" dirty="0" smtClean="0"/>
              <a:t>Fragment</a:t>
            </a:r>
            <a:r>
              <a:rPr lang="en-US" dirty="0" smtClean="0"/>
              <a:t>s</a:t>
            </a:r>
            <a:r>
              <a:rPr lang="he-IL" dirty="0" smtClean="0"/>
              <a:t> הם רכיבי UI הדומים ל</a:t>
            </a:r>
            <a:r>
              <a:rPr lang="en-US" dirty="0" smtClean="0"/>
              <a:t>Activity </a:t>
            </a:r>
            <a:r>
              <a:rPr lang="he-IL" dirty="0" smtClean="0"/>
              <a:t>בכך שהם מתארים </a:t>
            </a:r>
            <a:r>
              <a:rPr lang="en-US" dirty="0" smtClean="0"/>
              <a:t>layout</a:t>
            </a:r>
            <a:r>
              <a:rPr lang="he-IL" dirty="0" smtClean="0"/>
              <a:t> שלם (של חלק ממסך או אפילו מסך שלם) אבל הם מציגים אופציות נוספות שלא היו רק עם ה</a:t>
            </a:r>
            <a:r>
              <a:rPr lang="en-US" dirty="0" smtClean="0"/>
              <a:t>Activities</a:t>
            </a:r>
            <a:r>
              <a:rPr lang="he-IL" dirty="0" smtClean="0"/>
              <a:t>. בעזרת ה</a:t>
            </a:r>
            <a:r>
              <a:rPr lang="en-US" dirty="0" smtClean="0"/>
              <a:t>fragments</a:t>
            </a:r>
            <a:r>
              <a:rPr lang="he-IL" dirty="0" smtClean="0"/>
              <a:t> אפר להגדיר רק חלק ממסך שיהיה אחראי על עצמו ושאולי חוזר על עצמו במספר מסכים </a:t>
            </a:r>
            <a:r>
              <a:rPr lang="he-IL" dirty="0" err="1" smtClean="0"/>
              <a:t>האפליקצייה</a:t>
            </a:r>
            <a:r>
              <a:rPr lang="he-IL" dirty="0" smtClean="0"/>
              <a:t>. עוד דבר זה שהם יכולים להחליף את הצורך ביותר מ</a:t>
            </a:r>
            <a:r>
              <a:rPr lang="en-US" dirty="0" smtClean="0"/>
              <a:t>Activity</a:t>
            </a:r>
            <a:r>
              <a:rPr lang="he-IL" dirty="0" smtClean="0"/>
              <a:t> אחד. אמרנו ש</a:t>
            </a:r>
            <a:r>
              <a:rPr lang="en-US" dirty="0" smtClean="0"/>
              <a:t>Activity</a:t>
            </a:r>
            <a:r>
              <a:rPr lang="he-IL" dirty="0"/>
              <a:t> </a:t>
            </a:r>
            <a:r>
              <a:rPr lang="he-IL" dirty="0" smtClean="0"/>
              <a:t>אמור להיות יחידה עצמאית אבל מה אם כן נדרש שכמה מסכים כן יהיו קשורים זה לזה בצורה לוגית סדרתית. אז במקום להשתמש בכמה </a:t>
            </a:r>
            <a:r>
              <a:rPr lang="en-US" dirty="0" err="1" smtClean="0"/>
              <a:t>activies</a:t>
            </a:r>
            <a:r>
              <a:rPr lang="he-IL" dirty="0" smtClean="0"/>
              <a:t> ניתן להשתמש ב</a:t>
            </a:r>
            <a:r>
              <a:rPr lang="en-US" dirty="0" smtClean="0"/>
              <a:t>activity</a:t>
            </a:r>
            <a:r>
              <a:rPr lang="he-IL" dirty="0" smtClean="0"/>
              <a:t> אחד שהתוכן שלו הוא </a:t>
            </a:r>
            <a:r>
              <a:rPr lang="en-US" dirty="0" smtClean="0"/>
              <a:t>fragments</a:t>
            </a:r>
            <a:r>
              <a:rPr lang="he-IL" dirty="0" smtClean="0"/>
              <a:t> מתחלפים. </a:t>
            </a:r>
          </a:p>
          <a:p>
            <a:pPr marL="0" indent="0" algn="r" defTabSz="1219170" rtl="1" eaLnBrk="1" latinLnBrk="0" hangingPunct="1">
              <a:spcBef>
                <a:spcPct val="20000"/>
              </a:spcBef>
              <a:buFont typeface="Arial" pitchFamily="34" charset="0"/>
              <a:buNone/>
            </a:pPr>
            <a:r>
              <a:rPr lang="he-IL" dirty="0" smtClean="0"/>
              <a:t>על מנת ליצור </a:t>
            </a:r>
            <a:r>
              <a:rPr lang="en-US" dirty="0" smtClean="0"/>
              <a:t>fragment</a:t>
            </a:r>
            <a:r>
              <a:rPr lang="he-IL" dirty="0" smtClean="0"/>
              <a:t> יש ליצור לו קובץ XML נלווה (ברוב המקרים) בדומה ל</a:t>
            </a:r>
            <a:r>
              <a:rPr lang="en-US" dirty="0" smtClean="0"/>
              <a:t>activity</a:t>
            </a:r>
            <a:r>
              <a:rPr lang="he-IL" dirty="0" smtClean="0"/>
              <a:t> ויש ליצור מחלקה היורשת ה</a:t>
            </a:r>
            <a:r>
              <a:rPr lang="en-US" dirty="0" smtClean="0"/>
              <a:t>Fragment</a:t>
            </a:r>
            <a:r>
              <a:rPr lang="he-IL" dirty="0" smtClean="0"/>
              <a:t>. יש את שתי האופציות הנ"ל וכל אחד מומש בצורה אחרת:</a:t>
            </a:r>
          </a:p>
          <a:p>
            <a:pPr marL="0" indent="0" algn="r" defTabSz="1219170" rtl="1" eaLnBrk="1" latinLnBrk="0" hangingPunct="1">
              <a:spcBef>
                <a:spcPct val="20000"/>
              </a:spcBef>
              <a:buFont typeface="Arial" pitchFamily="34" charset="0"/>
              <a:buNone/>
            </a:pPr>
            <a:r>
              <a:rPr lang="he-IL" dirty="0" smtClean="0"/>
              <a:t>עבור חלקי מסך עצמאיים - ה</a:t>
            </a:r>
            <a:r>
              <a:rPr lang="en-US" dirty="0" smtClean="0"/>
              <a:t>Activity</a:t>
            </a:r>
            <a:r>
              <a:rPr lang="he-IL" dirty="0"/>
              <a:t> </a:t>
            </a:r>
            <a:r>
              <a:rPr lang="he-IL" dirty="0" smtClean="0"/>
              <a:t>בו </a:t>
            </a:r>
            <a:r>
              <a:rPr lang="he-IL" dirty="0" err="1" smtClean="0"/>
              <a:t>יישכנו</a:t>
            </a:r>
            <a:r>
              <a:rPr lang="he-IL" dirty="0" smtClean="0"/>
              <a:t> ה</a:t>
            </a:r>
            <a:r>
              <a:rPr lang="en-US" dirty="0" smtClean="0"/>
              <a:t>fragments</a:t>
            </a:r>
            <a:r>
              <a:rPr lang="he-IL" dirty="0" smtClean="0"/>
              <a:t> יכול לרשת ממחלקת </a:t>
            </a:r>
            <a:r>
              <a:rPr lang="en-US" dirty="0" err="1" smtClean="0"/>
              <a:t>FragmentActivity</a:t>
            </a:r>
            <a:r>
              <a:rPr lang="he-IL" dirty="0" smtClean="0"/>
              <a:t> אז ב</a:t>
            </a:r>
            <a:r>
              <a:rPr lang="en-US" dirty="0" smtClean="0"/>
              <a:t>XML</a:t>
            </a:r>
            <a:r>
              <a:rPr lang="he-IL" dirty="0"/>
              <a:t> </a:t>
            </a:r>
            <a:r>
              <a:rPr lang="he-IL" dirty="0" smtClean="0"/>
              <a:t>של אותו </a:t>
            </a:r>
            <a:r>
              <a:rPr lang="en-US" dirty="0" smtClean="0"/>
              <a:t>activity</a:t>
            </a:r>
            <a:r>
              <a:rPr lang="he-IL" dirty="0"/>
              <a:t> </a:t>
            </a:r>
            <a:r>
              <a:rPr lang="he-IL" dirty="0" err="1" smtClean="0"/>
              <a:t>להתשמש</a:t>
            </a:r>
            <a:r>
              <a:rPr lang="he-IL" dirty="0"/>
              <a:t> </a:t>
            </a:r>
            <a:r>
              <a:rPr lang="he-IL" dirty="0" smtClean="0"/>
              <a:t>בתגית של </a:t>
            </a:r>
            <a:r>
              <a:rPr lang="en-US" dirty="0" smtClean="0"/>
              <a:t>&lt;fragment&gt;</a:t>
            </a:r>
            <a:r>
              <a:rPr lang="he-IL" dirty="0"/>
              <a:t> </a:t>
            </a:r>
            <a:r>
              <a:rPr lang="he-IL" dirty="0" smtClean="0"/>
              <a:t>בה קישור למחלקה של ה </a:t>
            </a:r>
            <a:r>
              <a:rPr lang="en-US" dirty="0" smtClean="0"/>
              <a:t>fragment</a:t>
            </a:r>
            <a:r>
              <a:rPr lang="he-IL" dirty="0" smtClean="0"/>
              <a:t> במאפיין </a:t>
            </a:r>
            <a:r>
              <a:rPr lang="en-US" dirty="0" err="1" smtClean="0"/>
              <a:t>android:name</a:t>
            </a:r>
            <a:r>
              <a:rPr lang="he-IL" dirty="0" smtClean="0"/>
              <a:t> וקישור </a:t>
            </a:r>
            <a:r>
              <a:rPr lang="he-IL" dirty="0" err="1" smtClean="0"/>
              <a:t>לXML</a:t>
            </a:r>
            <a:r>
              <a:rPr lang="he-IL" dirty="0" smtClean="0"/>
              <a:t> של ה</a:t>
            </a:r>
            <a:r>
              <a:rPr lang="en-US" dirty="0" smtClean="0"/>
              <a:t>fragment</a:t>
            </a:r>
            <a:r>
              <a:rPr lang="he-IL" dirty="0" smtClean="0"/>
              <a:t> במאפיין  </a:t>
            </a:r>
            <a:r>
              <a:rPr lang="en-US" dirty="0" err="1" smtClean="0"/>
              <a:t>tools:layout</a:t>
            </a:r>
            <a:r>
              <a:rPr lang="he-IL" dirty="0" smtClean="0"/>
              <a:t>.</a:t>
            </a:r>
          </a:p>
          <a:p>
            <a:pPr marL="0" indent="0" algn="r" defTabSz="1219170" rtl="1" eaLnBrk="1" latinLnBrk="0" hangingPunct="1">
              <a:spcBef>
                <a:spcPct val="20000"/>
              </a:spcBef>
              <a:buFont typeface="Arial" pitchFamily="34" charset="0"/>
              <a:buNone/>
            </a:pPr>
            <a:r>
              <a:rPr lang="he-IL" dirty="0" smtClean="0"/>
              <a:t>עבור תוכן דינמי מתחלף - נשתמש ב</a:t>
            </a:r>
            <a:r>
              <a:rPr lang="en-US" dirty="0" smtClean="0"/>
              <a:t>layout</a:t>
            </a:r>
            <a:r>
              <a:rPr lang="he-IL" dirty="0"/>
              <a:t> </a:t>
            </a:r>
            <a:r>
              <a:rPr lang="he-IL" dirty="0" smtClean="0"/>
              <a:t>בתור </a:t>
            </a:r>
            <a:r>
              <a:rPr lang="en-US" dirty="0" smtClean="0"/>
              <a:t>container</a:t>
            </a:r>
            <a:r>
              <a:rPr lang="he-IL" dirty="0" smtClean="0"/>
              <a:t> שבו יתחלפו ה</a:t>
            </a:r>
            <a:r>
              <a:rPr lang="en-US" dirty="0" smtClean="0"/>
              <a:t>fragments</a:t>
            </a:r>
            <a:r>
              <a:rPr lang="he-IL" dirty="0" smtClean="0"/>
              <a:t> בדינמיים.</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Fragment</a:t>
            </a:r>
            <a:endParaRPr lang="en-US" sz="4000" dirty="0">
              <a:solidFill>
                <a:srgbClr val="FFE701"/>
              </a:solidFill>
            </a:endParaRPr>
          </a:p>
        </p:txBody>
      </p:sp>
    </p:spTree>
    <p:extLst>
      <p:ext uri="{BB962C8B-B14F-4D97-AF65-F5344CB8AC3E}">
        <p14:creationId xmlns:p14="http://schemas.microsoft.com/office/powerpoint/2010/main" val="12333815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Fragment</a:t>
            </a:r>
            <a:endParaRPr lang="en-US" sz="4000" dirty="0">
              <a:solidFill>
                <a:srgbClr val="FFE70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695" y="2213806"/>
            <a:ext cx="3735436" cy="3277068"/>
          </a:xfrm>
        </p:spPr>
      </p:pic>
      <p:pic>
        <p:nvPicPr>
          <p:cNvPr id="7"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169" y="2237875"/>
            <a:ext cx="3735436" cy="2292933"/>
          </a:xfrm>
          <a:prstGeom prst="rect">
            <a:avLst/>
          </a:prstGeom>
        </p:spPr>
      </p:pic>
      <p:sp>
        <p:nvSpPr>
          <p:cNvPr id="8" name="Content Placeholder 2"/>
          <p:cNvSpPr txBox="1">
            <a:spLocks/>
          </p:cNvSpPr>
          <p:nvPr/>
        </p:nvSpPr>
        <p:spPr>
          <a:xfrm>
            <a:off x="847024" y="1828586"/>
            <a:ext cx="2369486" cy="385220"/>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dirty="0" err="1"/>
              <a:t>f</a:t>
            </a:r>
            <a:r>
              <a:rPr lang="en-US" dirty="0" err="1" smtClean="0"/>
              <a:t>ragment_first</a:t>
            </a:r>
            <a:endParaRPr lang="he-IL" dirty="0" smtClean="0"/>
          </a:p>
        </p:txBody>
      </p:sp>
      <p:sp>
        <p:nvSpPr>
          <p:cNvPr id="9" name="Content Placeholder 2"/>
          <p:cNvSpPr txBox="1">
            <a:spLocks/>
          </p:cNvSpPr>
          <p:nvPr/>
        </p:nvSpPr>
        <p:spPr>
          <a:xfrm>
            <a:off x="6053399" y="1852654"/>
            <a:ext cx="2369486" cy="438159"/>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dirty="0" err="1" smtClean="0"/>
              <a:t>fragment_second</a:t>
            </a:r>
            <a:endParaRPr lang="he-IL" dirty="0" smtClean="0"/>
          </a:p>
        </p:txBody>
      </p:sp>
    </p:spTree>
    <p:extLst>
      <p:ext uri="{BB962C8B-B14F-4D97-AF65-F5344CB8AC3E}">
        <p14:creationId xmlns:p14="http://schemas.microsoft.com/office/powerpoint/2010/main" val="13632391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Fragment</a:t>
            </a:r>
            <a:endParaRPr lang="en-US" sz="4000" dirty="0">
              <a:solidFill>
                <a:srgbClr val="FFE701"/>
              </a:solidFill>
            </a:endParaRPr>
          </a:p>
        </p:txBody>
      </p:sp>
      <p:pic>
        <p:nvPicPr>
          <p:cNvPr id="10"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17" y="2005053"/>
            <a:ext cx="7094872" cy="2988928"/>
          </a:xfrm>
          <a:prstGeom prst="rect">
            <a:avLst/>
          </a:prstGeom>
        </p:spPr>
      </p:pic>
      <p:pic>
        <p:nvPicPr>
          <p:cNvPr id="11"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412" y="5213816"/>
            <a:ext cx="7094872" cy="1557289"/>
          </a:xfrm>
          <a:prstGeom prst="rect">
            <a:avLst/>
          </a:prstGeom>
        </p:spPr>
      </p:pic>
      <p:sp>
        <p:nvSpPr>
          <p:cNvPr id="12" name="Rectangle 11"/>
          <p:cNvSpPr/>
          <p:nvPr/>
        </p:nvSpPr>
        <p:spPr>
          <a:xfrm>
            <a:off x="904775" y="3413964"/>
            <a:ext cx="4196614" cy="14738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835793" y="3640054"/>
            <a:ext cx="5189621" cy="69131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p:nvPr/>
        </p:nvCxnSpPr>
        <p:spPr>
          <a:xfrm>
            <a:off x="6025414" y="4073109"/>
            <a:ext cx="2107933" cy="8003"/>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705651" y="3334097"/>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ניפוח ה</a:t>
            </a:r>
            <a:r>
              <a:rPr lang="en-US" sz="1100" dirty="0" smtClean="0">
                <a:solidFill>
                  <a:schemeClr val="bg1"/>
                </a:solidFill>
              </a:rPr>
              <a:t>view</a:t>
            </a:r>
            <a:r>
              <a:rPr lang="he-IL" sz="1100" dirty="0" smtClean="0">
                <a:solidFill>
                  <a:schemeClr val="bg1"/>
                </a:solidFill>
              </a:rPr>
              <a:t> של ה</a:t>
            </a:r>
            <a:r>
              <a:rPr lang="en-US" sz="1100" dirty="0" smtClean="0">
                <a:solidFill>
                  <a:schemeClr val="bg1"/>
                </a:solidFill>
              </a:rPr>
              <a:t>fragment</a:t>
            </a:r>
            <a:endParaRPr lang="en-US" sz="1100" dirty="0">
              <a:solidFill>
                <a:schemeClr val="bg1"/>
              </a:solidFill>
            </a:endParaRPr>
          </a:p>
        </p:txBody>
      </p:sp>
      <p:cxnSp>
        <p:nvCxnSpPr>
          <p:cNvPr id="20" name="Straight Connector 19"/>
          <p:cNvCxnSpPr/>
          <p:nvPr/>
        </p:nvCxnSpPr>
        <p:spPr>
          <a:xfrm>
            <a:off x="5101389" y="3499517"/>
            <a:ext cx="2898258" cy="678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031308" y="3935022"/>
            <a:ext cx="1444906"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כמו ב</a:t>
            </a:r>
            <a:r>
              <a:rPr lang="en-US" sz="1100" dirty="0" smtClean="0">
                <a:solidFill>
                  <a:schemeClr val="bg1"/>
                </a:solidFill>
              </a:rPr>
              <a:t>activity</a:t>
            </a:r>
            <a:r>
              <a:rPr lang="he-IL" sz="1100" dirty="0" smtClean="0">
                <a:solidFill>
                  <a:schemeClr val="bg1"/>
                </a:solidFill>
              </a:rPr>
              <a:t> אפשר לקבל הפניה ל</a:t>
            </a:r>
            <a:r>
              <a:rPr lang="en-US" sz="1100" dirty="0" smtClean="0">
                <a:solidFill>
                  <a:schemeClr val="bg1"/>
                </a:solidFill>
              </a:rPr>
              <a:t>views</a:t>
            </a:r>
            <a:r>
              <a:rPr lang="he-IL" sz="1100" dirty="0" smtClean="0">
                <a:solidFill>
                  <a:schemeClr val="bg1"/>
                </a:solidFill>
              </a:rPr>
              <a:t> </a:t>
            </a:r>
            <a:r>
              <a:rPr lang="he-IL" sz="1100" dirty="0" err="1" smtClean="0">
                <a:solidFill>
                  <a:schemeClr val="bg1"/>
                </a:solidFill>
              </a:rPr>
              <a:t>שבXML</a:t>
            </a:r>
            <a:r>
              <a:rPr lang="he-IL" sz="1100" dirty="0" smtClean="0">
                <a:solidFill>
                  <a:schemeClr val="bg1"/>
                </a:solidFill>
              </a:rPr>
              <a:t>. רק עכשיו זה עובר דרך ה</a:t>
            </a:r>
            <a:r>
              <a:rPr lang="en-US" sz="1100" dirty="0" smtClean="0">
                <a:solidFill>
                  <a:schemeClr val="bg1"/>
                </a:solidFill>
              </a:rPr>
              <a:t>view</a:t>
            </a:r>
            <a:r>
              <a:rPr lang="he-IL" sz="1100" dirty="0" smtClean="0">
                <a:solidFill>
                  <a:schemeClr val="bg1"/>
                </a:solidFill>
              </a:rPr>
              <a:t> המנופח</a:t>
            </a:r>
            <a:endParaRPr lang="en-US" sz="1100" dirty="0">
              <a:solidFill>
                <a:schemeClr val="bg1"/>
              </a:solidFill>
            </a:endParaRPr>
          </a:p>
        </p:txBody>
      </p:sp>
    </p:spTree>
    <p:extLst>
      <p:ext uri="{BB962C8B-B14F-4D97-AF65-F5344CB8AC3E}">
        <p14:creationId xmlns:p14="http://schemas.microsoft.com/office/powerpoint/2010/main" val="10913482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Fragment</a:t>
            </a:r>
            <a:endParaRPr lang="en-US" sz="4000" dirty="0">
              <a:solidFill>
                <a:srgbClr val="FFE70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695" y="2184936"/>
            <a:ext cx="6133480" cy="4241236"/>
          </a:xfrm>
        </p:spPr>
      </p:pic>
      <p:sp>
        <p:nvSpPr>
          <p:cNvPr id="8" name="Content Placeholder 2"/>
          <p:cNvSpPr txBox="1">
            <a:spLocks/>
          </p:cNvSpPr>
          <p:nvPr/>
        </p:nvSpPr>
        <p:spPr>
          <a:xfrm>
            <a:off x="2139692" y="1799715"/>
            <a:ext cx="2369486" cy="385220"/>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l" defTabSz="1219170" rtl="0" eaLnBrk="1" latinLnBrk="0" hangingPunct="1">
              <a:spcBef>
                <a:spcPct val="20000"/>
              </a:spcBef>
              <a:buFont typeface="Arial" pitchFamily="34" charset="0"/>
              <a:buNone/>
            </a:pPr>
            <a:r>
              <a:rPr lang="en-US" dirty="0" err="1" smtClean="0"/>
              <a:t>activity_main</a:t>
            </a:r>
            <a:endParaRPr lang="he-IL" dirty="0" smtClean="0"/>
          </a:p>
        </p:txBody>
      </p:sp>
      <p:sp>
        <p:nvSpPr>
          <p:cNvPr id="9" name="Content Placeholder 2"/>
          <p:cNvSpPr txBox="1">
            <a:spLocks/>
          </p:cNvSpPr>
          <p:nvPr/>
        </p:nvSpPr>
        <p:spPr>
          <a:xfrm>
            <a:off x="6628281" y="1965856"/>
            <a:ext cx="2369486" cy="438159"/>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אופציה ראשונה:</a:t>
            </a:r>
            <a:endParaRPr lang="he-IL" dirty="0" smtClean="0"/>
          </a:p>
        </p:txBody>
      </p:sp>
    </p:spTree>
    <p:extLst>
      <p:ext uri="{BB962C8B-B14F-4D97-AF65-F5344CB8AC3E}">
        <p14:creationId xmlns:p14="http://schemas.microsoft.com/office/powerpoint/2010/main" val="1960747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Fragment</a:t>
            </a:r>
            <a:endParaRPr lang="en-US" sz="4000" dirty="0">
              <a:solidFill>
                <a:srgbClr val="FFE701"/>
              </a:solidFill>
            </a:endParaRPr>
          </a:p>
        </p:txBody>
      </p:sp>
      <p:pic>
        <p:nvPicPr>
          <p:cNvPr id="10"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7385" y="2759239"/>
            <a:ext cx="4548829" cy="3620349"/>
          </a:xfrm>
          <a:prstGeom prst="rect">
            <a:avLst/>
          </a:prstGeom>
        </p:spPr>
      </p:pic>
      <p:sp>
        <p:nvSpPr>
          <p:cNvPr id="12" name="Rectangle 11"/>
          <p:cNvSpPr/>
          <p:nvPr/>
        </p:nvSpPr>
        <p:spPr>
          <a:xfrm>
            <a:off x="5510606" y="3837476"/>
            <a:ext cx="3888606" cy="106178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TextBox 14"/>
          <p:cNvSpPr txBox="1"/>
          <p:nvPr/>
        </p:nvSpPr>
        <p:spPr>
          <a:xfrm>
            <a:off x="7353701" y="1932389"/>
            <a:ext cx="2122513" cy="461665"/>
          </a:xfrm>
          <a:prstGeom prst="rect">
            <a:avLst/>
          </a:prstGeom>
          <a:noFill/>
        </p:spPr>
        <p:txBody>
          <a:bodyPr wrap="square" rtlCol="0">
            <a:spAutoFit/>
          </a:bodyPr>
          <a:lstStyle/>
          <a:p>
            <a:pPr marL="0" algn="r" defTabSz="914400" rtl="1" eaLnBrk="1" latinLnBrk="0" hangingPunct="1"/>
            <a:r>
              <a:rPr lang="he-IL" sz="2400" dirty="0" smtClean="0">
                <a:solidFill>
                  <a:schemeClr val="bg1"/>
                </a:solidFill>
              </a:rPr>
              <a:t>אופציה שניה:</a:t>
            </a:r>
            <a:endParaRPr lang="en-US" sz="24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5" y="1301242"/>
            <a:ext cx="4548344" cy="5491213"/>
          </a:xfrm>
          <a:prstGeom prst="rect">
            <a:avLst/>
          </a:prstGeom>
        </p:spPr>
      </p:pic>
    </p:spTree>
    <p:extLst>
      <p:ext uri="{BB962C8B-B14F-4D97-AF65-F5344CB8AC3E}">
        <p14:creationId xmlns:p14="http://schemas.microsoft.com/office/powerpoint/2010/main" val="1016177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112327" y="1859882"/>
            <a:ext cx="4291476" cy="4815237"/>
          </a:xfrm>
        </p:spPr>
        <p:txBody>
          <a:bodyPr>
            <a:noAutofit/>
          </a:bodyPr>
          <a:lstStyle/>
          <a:p>
            <a:pPr marL="0" indent="0" algn="r" rtl="1">
              <a:buNone/>
            </a:pPr>
            <a:r>
              <a:rPr lang="en-US" sz="2200" dirty="0" smtClean="0"/>
              <a:t>Services</a:t>
            </a:r>
            <a:r>
              <a:rPr lang="he-IL" sz="2200" dirty="0" smtClean="0"/>
              <a:t> הם הליכים הרצים הרקע ללא UI. והם באים לידי ביטוי כאשר יש תהליך שנרצה להמשיך גם בזמן </a:t>
            </a:r>
            <a:r>
              <a:rPr lang="he-IL" sz="2200" dirty="0" err="1" smtClean="0"/>
              <a:t>האפליקצייה</a:t>
            </a:r>
            <a:r>
              <a:rPr lang="he-IL" sz="2200" dirty="0" smtClean="0"/>
              <a:t> לא פע</a:t>
            </a:r>
            <a:r>
              <a:rPr lang="he-IL" sz="2200" dirty="0"/>
              <a:t>י</a:t>
            </a:r>
            <a:r>
              <a:rPr lang="he-IL" sz="2200" dirty="0" smtClean="0"/>
              <a:t>לה, למשל ניגון מוזיקה. יש כמה סוגי </a:t>
            </a:r>
            <a:r>
              <a:rPr lang="en-US" sz="2200" dirty="0" smtClean="0"/>
              <a:t>services</a:t>
            </a:r>
            <a:r>
              <a:rPr lang="he-IL" sz="2200" dirty="0" smtClean="0"/>
              <a:t> שהם </a:t>
            </a:r>
            <a:r>
              <a:rPr lang="en-US" sz="2200" dirty="0" smtClean="0"/>
              <a:t>started services, intent services</a:t>
            </a:r>
            <a:r>
              <a:rPr lang="he-IL" sz="2200" dirty="0"/>
              <a:t> </a:t>
            </a:r>
            <a:r>
              <a:rPr lang="he-IL" sz="2200" dirty="0" smtClean="0"/>
              <a:t>ו </a:t>
            </a:r>
            <a:r>
              <a:rPr lang="en-US" sz="2200" dirty="0" smtClean="0"/>
              <a:t>bound services</a:t>
            </a:r>
            <a:r>
              <a:rPr lang="he-IL" sz="2200" dirty="0" smtClean="0"/>
              <a:t>. בנוסף אפשר להגדיר ש</a:t>
            </a:r>
            <a:r>
              <a:rPr lang="en-US" sz="2200" dirty="0" smtClean="0"/>
              <a:t>service</a:t>
            </a:r>
            <a:r>
              <a:rPr lang="he-IL" sz="2200" dirty="0"/>
              <a:t> </a:t>
            </a:r>
            <a:r>
              <a:rPr lang="he-IL" sz="2200" dirty="0" smtClean="0"/>
              <a:t>יפתח </a:t>
            </a:r>
            <a:r>
              <a:rPr lang="en-US" sz="2200" dirty="0" smtClean="0"/>
              <a:t>process</a:t>
            </a:r>
            <a:r>
              <a:rPr lang="he-IL" sz="2200" dirty="0"/>
              <a:t> </a:t>
            </a:r>
            <a:r>
              <a:rPr lang="he-IL" sz="2200" dirty="0" smtClean="0"/>
              <a:t>חדש במקום להשתמש בזה של הרכיב שיצר אותו (אם זה </a:t>
            </a:r>
            <a:r>
              <a:rPr lang="en-US" sz="2200" dirty="0" smtClean="0"/>
              <a:t>activity</a:t>
            </a:r>
            <a:r>
              <a:rPr lang="he-IL" sz="2200" dirty="0" smtClean="0"/>
              <a:t> או רכיבים נוספים).</a:t>
            </a:r>
            <a:endParaRPr lang="he-IL" sz="2200" dirty="0"/>
          </a:p>
          <a:p>
            <a:pPr marL="0" indent="0" algn="r" rtl="1">
              <a:buNone/>
            </a:pPr>
            <a:r>
              <a:rPr lang="he-IL" sz="2200" dirty="0" smtClean="0"/>
              <a:t>צריך להצהיר על כל ה</a:t>
            </a:r>
            <a:r>
              <a:rPr lang="en-US" sz="2200" dirty="0" smtClean="0"/>
              <a:t>services</a:t>
            </a:r>
            <a:r>
              <a:rPr lang="he-IL" sz="2200" dirty="0" smtClean="0"/>
              <a:t> ה</a:t>
            </a:r>
            <a:r>
              <a:rPr lang="en-US" sz="2200" dirty="0" smtClean="0"/>
              <a:t>manifest</a:t>
            </a:r>
            <a:r>
              <a:rPr lang="he-IL" sz="2200" dirty="0" smtClean="0"/>
              <a:t>.</a:t>
            </a:r>
            <a:r>
              <a:rPr lang="en-US" sz="2200" dirty="0" smtClean="0"/>
              <a:t> </a:t>
            </a:r>
            <a:r>
              <a:rPr lang="he-IL" sz="2200" dirty="0" smtClean="0"/>
              <a:t>מגדירים </a:t>
            </a:r>
            <a:r>
              <a:rPr lang="en-US" sz="2200" dirty="0" smtClean="0"/>
              <a:t>service</a:t>
            </a:r>
            <a:r>
              <a:rPr lang="he-IL" sz="2200" dirty="0"/>
              <a:t> </a:t>
            </a:r>
            <a:r>
              <a:rPr lang="he-IL" sz="2200" dirty="0" smtClean="0"/>
              <a:t>ע"י ירושה ממחלקה היורשת ממחלקת </a:t>
            </a:r>
            <a:r>
              <a:rPr lang="en-US" sz="2200" dirty="0" smtClean="0"/>
              <a:t>Service</a:t>
            </a:r>
            <a:r>
              <a:rPr lang="he-IL" sz="2200" dirty="0" smtClean="0"/>
              <a:t> (או יורשים ישרות ממנה)</a:t>
            </a:r>
            <a:endParaRPr lang="he-IL" sz="22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12" y="1763908"/>
            <a:ext cx="8470669" cy="3299040"/>
          </a:xfrm>
          <a:prstGeom prst="rect">
            <a:avLst/>
          </a:prstGeom>
        </p:spPr>
      </p:pic>
      <p:sp>
        <p:nvSpPr>
          <p:cNvPr id="6" name="Rectangle 5"/>
          <p:cNvSpPr/>
          <p:nvPr/>
        </p:nvSpPr>
        <p:spPr>
          <a:xfrm>
            <a:off x="939337" y="4466008"/>
            <a:ext cx="2277687" cy="15586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75955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240041" y="1777840"/>
            <a:ext cx="4278032" cy="4880656"/>
          </a:xfrm>
        </p:spPr>
        <p:txBody>
          <a:bodyPr>
            <a:noAutofit/>
          </a:bodyPr>
          <a:lstStyle/>
          <a:p>
            <a:pPr marL="0" indent="0" algn="r" rtl="1">
              <a:buNone/>
            </a:pPr>
            <a:r>
              <a:rPr lang="en-US" sz="2320" dirty="0" err="1" smtClean="0"/>
              <a:t>IntentService</a:t>
            </a:r>
            <a:r>
              <a:rPr lang="he-IL" sz="2320" dirty="0"/>
              <a:t> </a:t>
            </a:r>
            <a:r>
              <a:rPr lang="mr-IN" sz="2320" dirty="0" smtClean="0"/>
              <a:t>–</a:t>
            </a:r>
            <a:r>
              <a:rPr lang="he-IL" sz="2320" dirty="0" smtClean="0"/>
              <a:t> זאת מחלקה היורשת מ</a:t>
            </a:r>
            <a:r>
              <a:rPr lang="en-US" sz="2320" dirty="0" smtClean="0"/>
              <a:t>Service</a:t>
            </a:r>
            <a:r>
              <a:rPr lang="he-IL" sz="2320" dirty="0" smtClean="0"/>
              <a:t> והמיוחד בה שיש מימוש מוכן להפעלת ה</a:t>
            </a:r>
            <a:r>
              <a:rPr lang="en-US" sz="2320" dirty="0" smtClean="0"/>
              <a:t>service</a:t>
            </a:r>
            <a:r>
              <a:rPr lang="he-IL" sz="2320" dirty="0" smtClean="0"/>
              <a:t> ה</a:t>
            </a:r>
            <a:r>
              <a:rPr lang="en-US" sz="2320" dirty="0" smtClean="0"/>
              <a:t>thread</a:t>
            </a:r>
            <a:r>
              <a:rPr lang="he-IL" sz="2320" dirty="0" smtClean="0"/>
              <a:t> נוסף. </a:t>
            </a:r>
            <a:r>
              <a:rPr lang="en-US" sz="2320" dirty="0" smtClean="0"/>
              <a:t>Services</a:t>
            </a:r>
            <a:r>
              <a:rPr lang="he-IL" sz="2320" dirty="0" smtClean="0"/>
              <a:t> באופן כללי לא רצים על </a:t>
            </a:r>
            <a:r>
              <a:rPr lang="en-US" sz="2320" dirty="0" smtClean="0"/>
              <a:t>thread</a:t>
            </a:r>
            <a:r>
              <a:rPr lang="he-IL" sz="2320" dirty="0"/>
              <a:t> </a:t>
            </a:r>
            <a:r>
              <a:rPr lang="he-IL" sz="2320" dirty="0" smtClean="0"/>
              <a:t>משלהם בצורה אוטומטית ואם אנו רוצים בכל אז עלינו לעשות לממש את זה. פה בה ה</a:t>
            </a:r>
            <a:r>
              <a:rPr lang="en-US" sz="2320" dirty="0" smtClean="0"/>
              <a:t>intent service</a:t>
            </a:r>
            <a:r>
              <a:rPr lang="he-IL" sz="2320" dirty="0" smtClean="0"/>
              <a:t> ומכסה את זה בשבילינו. בנוסף לא נדרש לממש את המתודה</a:t>
            </a:r>
            <a:r>
              <a:rPr lang="en-US" sz="2320" dirty="0" smtClean="0"/>
              <a:t> </a:t>
            </a:r>
            <a:r>
              <a:rPr lang="he-IL" sz="2320" dirty="0" smtClean="0"/>
              <a:t> </a:t>
            </a:r>
            <a:r>
              <a:rPr lang="en-US" sz="2320" dirty="0" err="1" smtClean="0"/>
              <a:t>onBind</a:t>
            </a:r>
            <a:r>
              <a:rPr lang="he-IL" sz="2320" dirty="0" smtClean="0"/>
              <a:t> שצריך אם יורשים ישירות ממחלקת </a:t>
            </a:r>
            <a:r>
              <a:rPr lang="en-US" sz="2320" dirty="0" err="1" smtClean="0"/>
              <a:t>Servcie</a:t>
            </a:r>
            <a:r>
              <a:rPr lang="he-IL" sz="2320" dirty="0" smtClean="0"/>
              <a:t>. במקום זה יש לממש רק את </a:t>
            </a:r>
            <a:r>
              <a:rPr lang="en-US" sz="2320" dirty="0" err="1" smtClean="0"/>
              <a:t>onHandleIntent</a:t>
            </a:r>
            <a:r>
              <a:rPr lang="he-IL" sz="2320" dirty="0" smtClean="0"/>
              <a:t> שזאת </a:t>
            </a:r>
            <a:r>
              <a:rPr lang="he-IL" sz="2320" dirty="0" err="1" smtClean="0"/>
              <a:t>מקודת</a:t>
            </a:r>
            <a:r>
              <a:rPr lang="he-IL" sz="2320" dirty="0" smtClean="0"/>
              <a:t> הכניסה שלנו.</a:t>
            </a:r>
            <a:endParaRPr lang="he-IL" sz="232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95" y="1695796"/>
            <a:ext cx="4982346" cy="2943003"/>
          </a:xfrm>
          <a:prstGeom prst="rect">
            <a:avLst/>
          </a:prstGeom>
        </p:spPr>
      </p:pic>
    </p:spTree>
    <p:extLst>
      <p:ext uri="{BB962C8B-B14F-4D97-AF65-F5344CB8AC3E}">
        <p14:creationId xmlns:p14="http://schemas.microsoft.com/office/powerpoint/2010/main" val="10877811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4214554" y="1777840"/>
            <a:ext cx="5303520" cy="4880656"/>
          </a:xfrm>
        </p:spPr>
        <p:txBody>
          <a:bodyPr>
            <a:noAutofit/>
          </a:bodyPr>
          <a:lstStyle/>
          <a:p>
            <a:pPr marL="0" indent="0" algn="r" rtl="1">
              <a:buNone/>
            </a:pPr>
            <a:r>
              <a:rPr lang="en-US" sz="1900" dirty="0" smtClean="0"/>
              <a:t>Started Service</a:t>
            </a:r>
            <a:r>
              <a:rPr lang="he-IL" sz="1900" dirty="0" smtClean="0"/>
              <a:t> </a:t>
            </a:r>
            <a:r>
              <a:rPr lang="mr-IN" sz="1900" dirty="0" smtClean="0"/>
              <a:t>–</a:t>
            </a:r>
            <a:r>
              <a:rPr lang="he-IL" sz="1900" dirty="0" smtClean="0"/>
              <a:t> בדומה ל</a:t>
            </a:r>
            <a:r>
              <a:rPr lang="en-US" sz="1900" dirty="0" smtClean="0"/>
              <a:t>Intent Service</a:t>
            </a:r>
            <a:r>
              <a:rPr lang="he-IL" sz="1900" dirty="0" smtClean="0"/>
              <a:t> אך הפעם יורשים ישירות </a:t>
            </a:r>
            <a:r>
              <a:rPr lang="he-IL" sz="1900" dirty="0" err="1" smtClean="0"/>
              <a:t>ממחקלת</a:t>
            </a:r>
            <a:r>
              <a:rPr lang="he-IL" sz="1900" dirty="0" smtClean="0"/>
              <a:t> </a:t>
            </a:r>
            <a:r>
              <a:rPr lang="en-US" sz="1900" dirty="0" smtClean="0"/>
              <a:t>Service</a:t>
            </a:r>
            <a:r>
              <a:rPr lang="he-IL" sz="1900" dirty="0" smtClean="0"/>
              <a:t>. נבחר לעשות את זה כאשר נרצה יותר שליטה על </a:t>
            </a:r>
            <a:r>
              <a:rPr lang="en-US" sz="1900" dirty="0" smtClean="0"/>
              <a:t>service</a:t>
            </a:r>
            <a:r>
              <a:rPr lang="he-IL" sz="1900" dirty="0" smtClean="0"/>
              <a:t> או כאשר אנו לא מעוניינים שירוץ ב</a:t>
            </a:r>
            <a:r>
              <a:rPr lang="en-US" sz="1900" dirty="0" smtClean="0"/>
              <a:t>thread</a:t>
            </a:r>
            <a:r>
              <a:rPr lang="he-IL" sz="1900" dirty="0" smtClean="0"/>
              <a:t> שונה. פה יש צורך לדרוס את </a:t>
            </a:r>
            <a:r>
              <a:rPr lang="en-US" sz="1900" dirty="0" err="1" smtClean="0"/>
              <a:t>onBind</a:t>
            </a:r>
            <a:r>
              <a:rPr lang="he-IL" sz="1900" dirty="0" smtClean="0"/>
              <a:t> אך יהיה מימוש טריוויאלי אלא אם מדובר ב</a:t>
            </a:r>
            <a:r>
              <a:rPr lang="en-US" sz="1900" dirty="0" smtClean="0"/>
              <a:t>bound </a:t>
            </a:r>
            <a:r>
              <a:rPr lang="en-US" sz="1900" dirty="0" err="1" smtClean="0"/>
              <a:t>sercive</a:t>
            </a:r>
            <a:r>
              <a:rPr lang="he-IL" sz="1900" dirty="0" smtClean="0"/>
              <a:t>.</a:t>
            </a:r>
            <a:r>
              <a:rPr lang="en-US" sz="1900" dirty="0" smtClean="0"/>
              <a:t> </a:t>
            </a:r>
            <a:r>
              <a:rPr lang="he-IL" sz="1900" dirty="0" smtClean="0"/>
              <a:t> במקרה זה נקודת הכניסה שלנו הוא המתודה </a:t>
            </a:r>
            <a:r>
              <a:rPr lang="en-US" sz="1900" dirty="0" err="1" smtClean="0"/>
              <a:t>onStartCommand</a:t>
            </a:r>
            <a:r>
              <a:rPr lang="he-IL" sz="1900" dirty="0" smtClean="0"/>
              <a:t>. יש </a:t>
            </a:r>
            <a:r>
              <a:rPr lang="he-IL" sz="1900" dirty="0" err="1" smtClean="0"/>
              <a:t>לS</a:t>
            </a:r>
            <a:r>
              <a:rPr lang="en-US" sz="1900" dirty="0" err="1" smtClean="0"/>
              <a:t>ervice</a:t>
            </a:r>
            <a:r>
              <a:rPr lang="he-IL" sz="1900" dirty="0" smtClean="0"/>
              <a:t> גם </a:t>
            </a:r>
            <a:r>
              <a:rPr lang="en-US" sz="1900" dirty="0" err="1" smtClean="0"/>
              <a:t>onCreate</a:t>
            </a:r>
            <a:r>
              <a:rPr lang="he-IL" sz="1900" dirty="0" smtClean="0"/>
              <a:t> אך </a:t>
            </a:r>
            <a:r>
              <a:rPr lang="he-IL" sz="1900" dirty="0" err="1" smtClean="0"/>
              <a:t>ממולץ</a:t>
            </a:r>
            <a:r>
              <a:rPr lang="he-IL" sz="1900" dirty="0" smtClean="0"/>
              <a:t> להשתמש ב</a:t>
            </a:r>
            <a:r>
              <a:rPr lang="en-US" sz="1900" dirty="0" err="1" smtClean="0"/>
              <a:t>onStartCommand</a:t>
            </a:r>
            <a:r>
              <a:rPr lang="he-IL" sz="1900" dirty="0"/>
              <a:t> </a:t>
            </a:r>
            <a:r>
              <a:rPr lang="he-IL" sz="1900" dirty="0" smtClean="0"/>
              <a:t>במקום. ניתן גם לדרוס את </a:t>
            </a:r>
            <a:r>
              <a:rPr lang="en-US" sz="1900" dirty="0" err="1" smtClean="0"/>
              <a:t>onDestroy</a:t>
            </a:r>
            <a:r>
              <a:rPr lang="he-IL" sz="1900" dirty="0"/>
              <a:t> </a:t>
            </a:r>
            <a:r>
              <a:rPr lang="he-IL" sz="1900" dirty="0" smtClean="0"/>
              <a:t>בשביל שחרור זיכרון בסוף.</a:t>
            </a:r>
            <a:endParaRPr lang="en-US" sz="1900" dirty="0" smtClean="0"/>
          </a:p>
          <a:p>
            <a:pPr marL="0" indent="0" algn="r" rtl="1">
              <a:buNone/>
            </a:pPr>
            <a:r>
              <a:rPr lang="he-IL" sz="1900" dirty="0" smtClean="0"/>
              <a:t>במקרה זה (ושל</a:t>
            </a:r>
            <a:r>
              <a:rPr lang="en-US" sz="1900" dirty="0" smtClean="0"/>
              <a:t>intent service </a:t>
            </a:r>
            <a:r>
              <a:rPr lang="he-IL" sz="1900" dirty="0" smtClean="0"/>
              <a:t>) ניתור ב</a:t>
            </a:r>
            <a:r>
              <a:rPr lang="en-US" sz="1900" dirty="0" smtClean="0"/>
              <a:t>Activity</a:t>
            </a:r>
            <a:r>
              <a:rPr lang="he-IL" sz="1900" dirty="0"/>
              <a:t> </a:t>
            </a:r>
            <a:r>
              <a:rPr lang="he-IL" sz="1900" dirty="0" smtClean="0"/>
              <a:t>(או רכיב אחר) </a:t>
            </a:r>
            <a:r>
              <a:rPr lang="en-US" sz="1900" dirty="0" smtClean="0"/>
              <a:t>explicit intent</a:t>
            </a:r>
            <a:r>
              <a:rPr lang="he-IL" sz="1900" dirty="0"/>
              <a:t> </a:t>
            </a:r>
            <a:r>
              <a:rPr lang="he-IL" sz="1900" dirty="0" smtClean="0"/>
              <a:t>עם המחלקה של ה</a:t>
            </a:r>
            <a:r>
              <a:rPr lang="en-US" sz="1900" dirty="0" smtClean="0"/>
              <a:t>service</a:t>
            </a:r>
            <a:r>
              <a:rPr lang="he-IL" sz="1900" dirty="0" smtClean="0"/>
              <a:t>. ואז נוכל לשגר ולעצור את ה</a:t>
            </a:r>
            <a:r>
              <a:rPr lang="en-US" sz="1900" dirty="0" smtClean="0"/>
              <a:t>service</a:t>
            </a:r>
            <a:r>
              <a:rPr lang="he-IL" sz="1900" dirty="0" smtClean="0"/>
              <a:t> ע"י קריאה ל</a:t>
            </a:r>
            <a:r>
              <a:rPr lang="en-US" sz="1900" dirty="0" err="1" smtClean="0"/>
              <a:t>startService</a:t>
            </a:r>
            <a:r>
              <a:rPr lang="he-IL" sz="1900" dirty="0"/>
              <a:t> </a:t>
            </a:r>
            <a:r>
              <a:rPr lang="he-IL" sz="1900" dirty="0" err="1" smtClean="0"/>
              <a:t>ול</a:t>
            </a:r>
            <a:r>
              <a:rPr lang="en-US" sz="1900" dirty="0" smtClean="0"/>
              <a:t> </a:t>
            </a:r>
            <a:r>
              <a:rPr lang="en-US" sz="1900" dirty="0" err="1" smtClean="0"/>
              <a:t>stopService</a:t>
            </a:r>
            <a:r>
              <a:rPr lang="he-IL" sz="1900" dirty="0"/>
              <a:t> </a:t>
            </a:r>
            <a:r>
              <a:rPr lang="he-IL" sz="1900" dirty="0" smtClean="0"/>
              <a:t>בהתאמה ולעביר את ה</a:t>
            </a:r>
            <a:r>
              <a:rPr lang="en-US" sz="1900" dirty="0" smtClean="0"/>
              <a:t>intent</a:t>
            </a:r>
            <a:r>
              <a:rPr lang="he-IL" sz="1900" dirty="0" smtClean="0"/>
              <a:t>. ניתן גם לעצור את ה</a:t>
            </a:r>
            <a:r>
              <a:rPr lang="en-US" sz="1900" dirty="0" smtClean="0"/>
              <a:t>service</a:t>
            </a:r>
            <a:r>
              <a:rPr lang="he-IL" sz="1900" dirty="0"/>
              <a:t> </a:t>
            </a:r>
            <a:r>
              <a:rPr lang="he-IL" sz="1900" dirty="0" smtClean="0"/>
              <a:t>מבפנים כאשר ה</a:t>
            </a:r>
            <a:r>
              <a:rPr lang="en-US" sz="1900" dirty="0" smtClean="0"/>
              <a:t>service</a:t>
            </a:r>
            <a:r>
              <a:rPr lang="he-IL" sz="1900" dirty="0" smtClean="0"/>
              <a:t> זיהה שסיים את התהליך שלו ע"י קריאה</a:t>
            </a:r>
            <a:r>
              <a:rPr lang="en-US" sz="1900" dirty="0" smtClean="0"/>
              <a:t> </a:t>
            </a:r>
            <a:r>
              <a:rPr lang="he-IL" sz="1900" dirty="0" smtClean="0"/>
              <a:t>למתודה </a:t>
            </a:r>
            <a:r>
              <a:rPr lang="en-US" sz="1900" dirty="0" err="1" smtClean="0"/>
              <a:t>stopSelf</a:t>
            </a:r>
            <a:endParaRPr lang="he-IL" sz="19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95" y="1342032"/>
            <a:ext cx="3787884" cy="29430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5" y="4381957"/>
            <a:ext cx="3787884" cy="2208590"/>
          </a:xfrm>
          <a:prstGeom prst="rect">
            <a:avLst/>
          </a:prstGeom>
        </p:spPr>
      </p:pic>
    </p:spTree>
    <p:extLst>
      <p:ext uri="{BB962C8B-B14F-4D97-AF65-F5344CB8AC3E}">
        <p14:creationId xmlns:p14="http://schemas.microsoft.com/office/powerpoint/2010/main" val="186491768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4398488" y="1686399"/>
            <a:ext cx="5345084" cy="1944625"/>
          </a:xfrm>
        </p:spPr>
        <p:txBody>
          <a:bodyPr>
            <a:noAutofit/>
          </a:bodyPr>
          <a:lstStyle/>
          <a:p>
            <a:pPr marL="0" indent="0" algn="r" rtl="1">
              <a:buNone/>
            </a:pPr>
            <a:r>
              <a:rPr lang="en-US" sz="1600" dirty="0" smtClean="0"/>
              <a:t>Bound Service</a:t>
            </a:r>
            <a:r>
              <a:rPr lang="he-IL" sz="1600" dirty="0" smtClean="0"/>
              <a:t> </a:t>
            </a:r>
            <a:r>
              <a:rPr lang="mr-IN" sz="1600" dirty="0" smtClean="0"/>
              <a:t>–</a:t>
            </a:r>
            <a:r>
              <a:rPr lang="he-IL" sz="1600" dirty="0" smtClean="0"/>
              <a:t> בשאר סוגי ה</a:t>
            </a:r>
            <a:r>
              <a:rPr lang="en-US" sz="1600" dirty="0" smtClean="0"/>
              <a:t>services</a:t>
            </a:r>
            <a:r>
              <a:rPr lang="he-IL" sz="1600" dirty="0" smtClean="0"/>
              <a:t> שראינו, ברגע שמשגרים את ה</a:t>
            </a:r>
            <a:r>
              <a:rPr lang="en-US" sz="1600" dirty="0" smtClean="0"/>
              <a:t>service</a:t>
            </a:r>
            <a:r>
              <a:rPr lang="he-IL" sz="1600" dirty="0" smtClean="0"/>
              <a:t> כבר אין גישה אליו. עם </a:t>
            </a:r>
            <a:r>
              <a:rPr lang="en-US" sz="1600" dirty="0" smtClean="0"/>
              <a:t>bound service</a:t>
            </a:r>
            <a:r>
              <a:rPr lang="he-IL" sz="1600" dirty="0" smtClean="0"/>
              <a:t> נוכל לקבל הפניה ל </a:t>
            </a:r>
            <a:r>
              <a:rPr lang="en-US" sz="1600" dirty="0" smtClean="0"/>
              <a:t>se</a:t>
            </a:r>
            <a:r>
              <a:rPr lang="en-US" sz="1600" dirty="0"/>
              <a:t>r</a:t>
            </a:r>
            <a:r>
              <a:rPr lang="en-US" sz="1600" dirty="0" smtClean="0"/>
              <a:t>vice</a:t>
            </a:r>
            <a:r>
              <a:rPr lang="he-IL" sz="1600" dirty="0" smtClean="0"/>
              <a:t> ולקרוא למתודות שלו</a:t>
            </a:r>
            <a:r>
              <a:rPr lang="he-IL" sz="1600" dirty="0"/>
              <a:t> </a:t>
            </a:r>
            <a:r>
              <a:rPr lang="he-IL" sz="1600" dirty="0" smtClean="0"/>
              <a:t>(בהרשאות גישה מתאימות). גישה זאת מתבצעת ע"י שימוש ב</a:t>
            </a:r>
            <a:r>
              <a:rPr lang="en-US" sz="1600" dirty="0" err="1" smtClean="0"/>
              <a:t>ServiceConnection</a:t>
            </a:r>
            <a:r>
              <a:rPr lang="he-IL" sz="1600" dirty="0" smtClean="0"/>
              <a:t> מחלה אשר שתי מתודות חשובות הנקראות כשאר יש חיבור ל</a:t>
            </a:r>
            <a:r>
              <a:rPr lang="en-US" sz="1600" dirty="0" smtClean="0"/>
              <a:t>service</a:t>
            </a:r>
            <a:r>
              <a:rPr lang="he-IL" sz="1600" dirty="0" smtClean="0"/>
              <a:t> וכשיש </a:t>
            </a:r>
            <a:r>
              <a:rPr lang="he-IL" sz="1600" dirty="0" err="1" smtClean="0"/>
              <a:t>ניתןק</a:t>
            </a:r>
            <a:r>
              <a:rPr lang="he-IL" sz="1600" dirty="0" smtClean="0"/>
              <a:t> מה</a:t>
            </a:r>
            <a:r>
              <a:rPr lang="en-US" sz="1600" dirty="0" smtClean="0"/>
              <a:t>service</a:t>
            </a:r>
            <a:r>
              <a:rPr lang="he-IL" sz="1600" dirty="0" smtClean="0"/>
              <a:t>. בזמן החיבור, אני מקבלים את ה</a:t>
            </a:r>
            <a:r>
              <a:rPr lang="en-US" sz="1600" dirty="0" smtClean="0"/>
              <a:t>binder</a:t>
            </a:r>
            <a:r>
              <a:rPr lang="he-IL" sz="1600" dirty="0" smtClean="0"/>
              <a:t> שהחזרנו ב</a:t>
            </a:r>
            <a:r>
              <a:rPr lang="en-US" sz="1600" dirty="0" err="1" smtClean="0"/>
              <a:t>onBind</a:t>
            </a:r>
            <a:r>
              <a:rPr lang="he-IL" sz="1600" dirty="0" smtClean="0"/>
              <a:t> ולכן יש לנו גישה ל</a:t>
            </a:r>
            <a:r>
              <a:rPr lang="en-US" sz="1600" dirty="0" smtClean="0"/>
              <a:t>service</a:t>
            </a:r>
            <a:r>
              <a:rPr lang="he-IL" sz="1600" dirty="0" smtClean="0"/>
              <a:t> עצמו..</a:t>
            </a:r>
          </a:p>
          <a:p>
            <a:pPr marL="0" indent="0" algn="r" rtl="1">
              <a:buNone/>
            </a:pPr>
            <a:r>
              <a:rPr lang="he-IL" sz="1600" dirty="0" smtClean="0"/>
              <a:t>במקרה זה נשתמש ב</a:t>
            </a:r>
            <a:r>
              <a:rPr lang="en-US" sz="1600" dirty="0" err="1" smtClean="0"/>
              <a:t>bindService</a:t>
            </a:r>
            <a:r>
              <a:rPr lang="he-IL" sz="1600" dirty="0" smtClean="0"/>
              <a:t> ו</a:t>
            </a:r>
            <a:r>
              <a:rPr lang="en-US" sz="1600" dirty="0" smtClean="0"/>
              <a:t> </a:t>
            </a:r>
            <a:r>
              <a:rPr lang="en-US" sz="1600" dirty="0" err="1" smtClean="0"/>
              <a:t>unbindService</a:t>
            </a:r>
            <a:r>
              <a:rPr lang="he-IL" sz="1600" dirty="0" smtClean="0"/>
              <a:t>על מנת לשגר ולעצור את ה</a:t>
            </a:r>
            <a:r>
              <a:rPr lang="en-US" sz="1600" dirty="0" smtClean="0"/>
              <a:t>service</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536" y="3840182"/>
            <a:ext cx="2933645" cy="29430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45" y="1249434"/>
            <a:ext cx="4363991" cy="4991038"/>
          </a:xfrm>
          <a:prstGeom prst="rect">
            <a:avLst/>
          </a:prstGeom>
        </p:spPr>
      </p:pic>
    </p:spTree>
    <p:extLst>
      <p:ext uri="{BB962C8B-B14F-4D97-AF65-F5344CB8AC3E}">
        <p14:creationId xmlns:p14="http://schemas.microsoft.com/office/powerpoint/2010/main" val="200668440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0" y="1859882"/>
            <a:ext cx="9548261" cy="4815237"/>
          </a:xfrm>
        </p:spPr>
        <p:txBody>
          <a:bodyPr>
            <a:noAutofit/>
          </a:bodyPr>
          <a:lstStyle/>
          <a:p>
            <a:pPr marL="0" indent="0" algn="r" rtl="1">
              <a:buNone/>
            </a:pPr>
            <a:r>
              <a:rPr lang="he-IL" sz="1880" dirty="0" smtClean="0"/>
              <a:t>באנדרואיד ניתן לשדר החוצה מהאפליקציה אל תוך המערכת ואז כל יישום שמקשיב לשידור זה יקבל התראה על השידור ויוכל להגיב אליו. דוגמאות נפוצות לשידורים כאלה </a:t>
            </a:r>
            <a:r>
              <a:rPr lang="he-IL" sz="1880" dirty="0" smtClean="0"/>
              <a:t>הם עליית הטלפון, סוללה חלשה, חיבור לחשמל, חיבור לאוזניות ועוד. </a:t>
            </a:r>
            <a:r>
              <a:rPr lang="he-IL" sz="1880" dirty="0" smtClean="0"/>
              <a:t>המקשיבים </a:t>
            </a:r>
            <a:r>
              <a:rPr lang="he-IL" sz="1880" dirty="0"/>
              <a:t>ה</a:t>
            </a:r>
            <a:r>
              <a:rPr lang="he-IL" sz="1880" dirty="0" smtClean="0"/>
              <a:t>ם  </a:t>
            </a:r>
            <a:r>
              <a:rPr lang="en-US" sz="1880" dirty="0" smtClean="0"/>
              <a:t>broadcast receivers</a:t>
            </a:r>
            <a:r>
              <a:rPr lang="he-IL" sz="1880" dirty="0" smtClean="0"/>
              <a:t>. ניתן לשדר ממספר מרכיבים שונים (כמו  </a:t>
            </a:r>
            <a:r>
              <a:rPr lang="en-US" sz="1880" dirty="0" smtClean="0"/>
              <a:t>activity, service</a:t>
            </a:r>
            <a:r>
              <a:rPr lang="he-IL" sz="1880" dirty="0"/>
              <a:t> </a:t>
            </a:r>
            <a:r>
              <a:rPr lang="he-IL" sz="1880" dirty="0" smtClean="0"/>
              <a:t>ועוד). השידור מתבצע ע"י יצירת</a:t>
            </a:r>
            <a:r>
              <a:rPr lang="en-US" sz="1880" dirty="0"/>
              <a:t> </a:t>
            </a:r>
            <a:r>
              <a:rPr lang="en-US" sz="1880" dirty="0" smtClean="0"/>
              <a:t>implicit intent </a:t>
            </a:r>
            <a:r>
              <a:rPr lang="he-IL" sz="1880" dirty="0" smtClean="0"/>
              <a:t>עם </a:t>
            </a:r>
            <a:r>
              <a:rPr lang="en-US" sz="1880" dirty="0" smtClean="0"/>
              <a:t>intent filter</a:t>
            </a:r>
            <a:r>
              <a:rPr lang="he-IL" sz="1880" dirty="0" smtClean="0"/>
              <a:t>.</a:t>
            </a:r>
          </a:p>
          <a:p>
            <a:pPr marL="0" indent="0" algn="r" rtl="1">
              <a:buNone/>
            </a:pPr>
            <a:r>
              <a:rPr lang="he-IL" sz="1880" dirty="0" smtClean="0"/>
              <a:t>בניגוד ל </a:t>
            </a:r>
            <a:r>
              <a:rPr lang="en-US" sz="1880" dirty="0" smtClean="0"/>
              <a:t>explicit intent</a:t>
            </a:r>
            <a:r>
              <a:rPr lang="he-IL" sz="1880" dirty="0" smtClean="0"/>
              <a:t> שמקבל בדיוק את המחלקה </a:t>
            </a:r>
            <a:r>
              <a:rPr lang="he-IL" sz="1880" dirty="0" err="1" smtClean="0"/>
              <a:t>שרצוייה</a:t>
            </a:r>
            <a:r>
              <a:rPr lang="he-IL" sz="1880" dirty="0" smtClean="0"/>
              <a:t>, </a:t>
            </a:r>
            <a:r>
              <a:rPr lang="en-US" sz="1880" dirty="0" smtClean="0"/>
              <a:t>implicit intent</a:t>
            </a:r>
            <a:r>
              <a:rPr lang="he-IL" sz="1880" dirty="0" smtClean="0"/>
              <a:t> רק מקבל את סוג הפעולה שנרצה לבצע והמערכת כבר מתאימה לזה </a:t>
            </a:r>
            <a:r>
              <a:rPr lang="en-US" sz="1880" dirty="0" smtClean="0"/>
              <a:t>activity</a:t>
            </a:r>
            <a:r>
              <a:rPr lang="he-IL" sz="1880" dirty="0" smtClean="0"/>
              <a:t>. אם יש יותר מ</a:t>
            </a:r>
            <a:r>
              <a:rPr lang="en-US" sz="1880" dirty="0" smtClean="0"/>
              <a:t>activity</a:t>
            </a:r>
            <a:r>
              <a:rPr lang="he-IL" sz="1880" dirty="0" smtClean="0"/>
              <a:t> אחד מתאים, המערכת נותנת למשתמש לבחור בין כל האופציות. ה</a:t>
            </a:r>
            <a:r>
              <a:rPr lang="en-US" sz="1880" dirty="0" smtClean="0"/>
              <a:t>intent filter</a:t>
            </a:r>
            <a:r>
              <a:rPr lang="he-IL" sz="1880" dirty="0" smtClean="0"/>
              <a:t> זה החלק שמגדיר מי מתאים למה. נראה תכף בדוגמה. </a:t>
            </a:r>
          </a:p>
          <a:p>
            <a:pPr marL="0" indent="0" algn="r" rtl="1">
              <a:buNone/>
            </a:pPr>
            <a:r>
              <a:rPr lang="he-IL" sz="1880" dirty="0" smtClean="0"/>
              <a:t>לאחר שנוצר </a:t>
            </a:r>
            <a:r>
              <a:rPr lang="en-US" sz="1880" dirty="0" smtClean="0"/>
              <a:t>in</a:t>
            </a:r>
            <a:r>
              <a:rPr lang="en-US" sz="1880" dirty="0" smtClean="0"/>
              <a:t>tent</a:t>
            </a:r>
            <a:r>
              <a:rPr lang="he-IL" sz="1880" dirty="0"/>
              <a:t> </a:t>
            </a:r>
            <a:r>
              <a:rPr lang="he-IL" sz="1880" dirty="0" smtClean="0"/>
              <a:t>מתאים השידור מתבצע ע"י קריאה ל</a:t>
            </a:r>
            <a:r>
              <a:rPr lang="en-US" sz="1880" dirty="0" err="1" smtClean="0"/>
              <a:t>sendBroadcast</a:t>
            </a:r>
            <a:r>
              <a:rPr lang="he-IL" sz="1880" dirty="0" smtClean="0"/>
              <a:t> מהמרכיב המשדר.</a:t>
            </a:r>
            <a:r>
              <a:rPr lang="en-US" sz="1880" dirty="0" smtClean="0"/>
              <a:t> </a:t>
            </a:r>
            <a:r>
              <a:rPr lang="he-IL" sz="1880" dirty="0" smtClean="0"/>
              <a:t>על מנת להקשיב לשידור צריך להגדיר </a:t>
            </a:r>
            <a:r>
              <a:rPr lang="en-US" sz="1880" dirty="0" smtClean="0"/>
              <a:t>broadcast receiver</a:t>
            </a:r>
            <a:r>
              <a:rPr lang="he-IL" sz="1880" dirty="0" smtClean="0"/>
              <a:t> ע"י ירושה ממחלקת </a:t>
            </a:r>
            <a:r>
              <a:rPr lang="en-US" sz="1880" dirty="0" err="1" smtClean="0"/>
              <a:t>BroadcastReceiver</a:t>
            </a:r>
            <a:r>
              <a:rPr lang="he-IL" sz="1880" dirty="0" smtClean="0"/>
              <a:t> ולהצהיר עליו ב</a:t>
            </a:r>
            <a:r>
              <a:rPr lang="en-US" sz="1880" dirty="0" smtClean="0"/>
              <a:t>manifest</a:t>
            </a:r>
            <a:r>
              <a:rPr lang="he-IL" sz="1880" dirty="0"/>
              <a:t> </a:t>
            </a:r>
            <a:r>
              <a:rPr lang="he-IL" sz="1880" dirty="0" smtClean="0"/>
              <a:t>ובנוסף</a:t>
            </a:r>
            <a:r>
              <a:rPr lang="en-US" sz="1880" dirty="0" smtClean="0"/>
              <a:t> </a:t>
            </a:r>
            <a:r>
              <a:rPr lang="he-IL" sz="1880" dirty="0" smtClean="0"/>
              <a:t> (בגרסאות מתקדמות יותר של אנדרואיד) לקרוא ל</a:t>
            </a:r>
            <a:r>
              <a:rPr lang="en-US" sz="1880" dirty="0" err="1" smtClean="0"/>
              <a:t>registerReceiver</a:t>
            </a:r>
            <a:r>
              <a:rPr lang="he-IL" sz="1880" dirty="0" smtClean="0"/>
              <a:t> עם מופיע של ה</a:t>
            </a:r>
            <a:r>
              <a:rPr lang="en-US" sz="1880" dirty="0" smtClean="0"/>
              <a:t>broadcast receiver </a:t>
            </a:r>
            <a:r>
              <a:rPr lang="he-IL" sz="1880" dirty="0" smtClean="0"/>
              <a:t> ו</a:t>
            </a:r>
            <a:r>
              <a:rPr lang="en-US" sz="1880" dirty="0" smtClean="0"/>
              <a:t>intent filter</a:t>
            </a:r>
            <a:r>
              <a:rPr lang="he-IL" sz="1880" dirty="0" smtClean="0"/>
              <a:t>. אם כבר אין צורך להקשיב לשידור ניתן לעשות </a:t>
            </a:r>
            <a:r>
              <a:rPr lang="en-US" sz="1880" dirty="0" err="1" smtClean="0"/>
              <a:t>unregisterReciever</a:t>
            </a:r>
            <a:r>
              <a:rPr lang="he-IL" sz="1880" dirty="0" smtClean="0"/>
              <a:t>.</a:t>
            </a:r>
          </a:p>
          <a:p>
            <a:pPr marL="0" indent="0" algn="r" rtl="1">
              <a:buNone/>
            </a:pPr>
            <a:r>
              <a:rPr lang="he-IL" sz="1880" dirty="0" smtClean="0"/>
              <a:t>תגובת ה</a:t>
            </a:r>
            <a:r>
              <a:rPr lang="en-US" sz="1880" dirty="0" smtClean="0"/>
              <a:t>receiver</a:t>
            </a:r>
            <a:r>
              <a:rPr lang="he-IL" sz="1880" dirty="0" smtClean="0"/>
              <a:t> יהיה מה שמוגדר במתודה</a:t>
            </a:r>
            <a:r>
              <a:rPr lang="en-US" sz="1880" dirty="0" smtClean="0"/>
              <a:t> </a:t>
            </a:r>
            <a:r>
              <a:rPr lang="en-US" sz="1880" dirty="0" err="1" smtClean="0"/>
              <a:t>onReceive</a:t>
            </a:r>
            <a:r>
              <a:rPr lang="en-US" sz="1880" dirty="0" smtClean="0"/>
              <a:t> </a:t>
            </a:r>
            <a:r>
              <a:rPr lang="he-IL" sz="1880" dirty="0" smtClean="0"/>
              <a:t>. נשים לב שמקבלים כפרמטר את ה</a:t>
            </a:r>
            <a:r>
              <a:rPr lang="en-US" sz="1880" dirty="0" smtClean="0"/>
              <a:t>intent </a:t>
            </a:r>
            <a:r>
              <a:rPr lang="he-IL" sz="1880" dirty="0" smtClean="0"/>
              <a:t> שיצר את השידור ואפשר לשאוב ממנו מידע מה</a:t>
            </a:r>
            <a:r>
              <a:rPr lang="en-US" sz="1880" dirty="0" smtClean="0"/>
              <a:t>extras</a:t>
            </a:r>
            <a:r>
              <a:rPr lang="he-IL" sz="1880" dirty="0" smtClean="0"/>
              <a:t>. מהרגע שהשידור מתקבל, יש ל</a:t>
            </a:r>
            <a:r>
              <a:rPr lang="en-US" sz="1880" dirty="0" smtClean="0"/>
              <a:t>receiver</a:t>
            </a:r>
            <a:r>
              <a:rPr lang="he-IL" sz="1880" dirty="0"/>
              <a:t> </a:t>
            </a:r>
            <a:r>
              <a:rPr lang="he-IL" sz="1880" dirty="0" smtClean="0"/>
              <a:t>עד 5 שניות לסיים את העבודה שלו, אך בזמן הזה ניתן להתחיל למשל </a:t>
            </a:r>
            <a:r>
              <a:rPr lang="en-US" sz="1880" dirty="0" smtClean="0"/>
              <a:t>service</a:t>
            </a:r>
            <a:r>
              <a:rPr lang="he-IL" sz="1880" dirty="0"/>
              <a:t> </a:t>
            </a:r>
            <a:r>
              <a:rPr lang="he-IL" sz="1880" dirty="0" smtClean="0"/>
              <a:t>או להקפיץ </a:t>
            </a:r>
            <a:r>
              <a:rPr lang="en-US" sz="1880" dirty="0" smtClean="0"/>
              <a:t>notification</a:t>
            </a:r>
            <a:r>
              <a:rPr lang="he-IL" sz="1880" dirty="0" smtClean="0"/>
              <a:t>.</a:t>
            </a:r>
            <a:endParaRPr lang="he-IL" sz="188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Broadcast </a:t>
            </a:r>
            <a:r>
              <a:rPr lang="en-US" sz="4000" dirty="0" smtClean="0">
                <a:solidFill>
                  <a:srgbClr val="FFE701"/>
                </a:solidFill>
              </a:rPr>
              <a:t>Receiver</a:t>
            </a:r>
            <a:endParaRPr lang="en-US" sz="4000" dirty="0">
              <a:solidFill>
                <a:srgbClr val="FFE701"/>
              </a:solidFill>
            </a:endParaRPr>
          </a:p>
        </p:txBody>
      </p:sp>
    </p:spTree>
    <p:extLst>
      <p:ext uri="{BB962C8B-B14F-4D97-AF65-F5344CB8AC3E}">
        <p14:creationId xmlns:p14="http://schemas.microsoft.com/office/powerpoint/2010/main" val="5996821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9095873" y="1102503"/>
            <a:ext cx="538936" cy="479057"/>
          </a:xfrm>
        </p:spPr>
        <p:txBody>
          <a:bodyPr>
            <a:noAutofit/>
          </a:bodyPr>
          <a:lstStyle/>
          <a:p>
            <a:pPr marL="0" indent="0" algn="r" rtl="1">
              <a:buNone/>
            </a:pPr>
            <a:r>
              <a:rPr lang="en-US" sz="2000" smtClean="0"/>
              <a:t>j</a:t>
            </a:r>
            <a:endParaRPr lang="he-IL" sz="20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Broadcast </a:t>
            </a:r>
            <a:r>
              <a:rPr lang="en-US" sz="4000" dirty="0" smtClean="0">
                <a:solidFill>
                  <a:srgbClr val="FFE701"/>
                </a:solidFill>
              </a:rPr>
              <a:t>Receiver</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43" y="1780673"/>
            <a:ext cx="4335636" cy="315227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43" y="5012156"/>
            <a:ext cx="4335636" cy="16552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5123" y="2069780"/>
            <a:ext cx="4924637" cy="4273268"/>
          </a:xfrm>
          <a:prstGeom prst="rect">
            <a:avLst/>
          </a:prstGeom>
        </p:spPr>
      </p:pic>
      <p:sp>
        <p:nvSpPr>
          <p:cNvPr id="8" name="Rectangle 7"/>
          <p:cNvSpPr/>
          <p:nvPr/>
        </p:nvSpPr>
        <p:spPr>
          <a:xfrm>
            <a:off x="900836" y="3917482"/>
            <a:ext cx="3603243" cy="635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7895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70000" lnSpcReduction="20000"/>
          </a:bodyPr>
          <a:lstStyle/>
          <a:p>
            <a:pPr marL="0" indent="0" algn="r" defTabSz="1219170" rtl="1" eaLnBrk="1" latinLnBrk="0" hangingPunct="1">
              <a:spcBef>
                <a:spcPct val="20000"/>
              </a:spcBef>
              <a:buFont typeface="Arial" pitchFamily="34" charset="0"/>
              <a:buNone/>
            </a:pPr>
            <a:r>
              <a:rPr lang="en-US" dirty="0" smtClean="0"/>
              <a:t>Content Provider</a:t>
            </a:r>
            <a:r>
              <a:rPr lang="he-IL" dirty="0" smtClean="0"/>
              <a:t> </a:t>
            </a:r>
            <a:r>
              <a:rPr lang="mr-IN" dirty="0" smtClean="0"/>
              <a:t>–</a:t>
            </a:r>
            <a:r>
              <a:rPr lang="he-IL" dirty="0" smtClean="0"/>
              <a:t> דרך לשיתוף מידע בין אפליקציות שונות. אם נחזור לדוגמה של שמירת אנשי קשר, אם היינו בכל זאת רוצים לשמור אותם בעצמינו </a:t>
            </a:r>
            <a:r>
              <a:rPr lang="he-IL" dirty="0" err="1" smtClean="0"/>
              <a:t>באפליקצייה</a:t>
            </a:r>
            <a:r>
              <a:rPr lang="he-IL" dirty="0" smtClean="0"/>
              <a:t> ללא צורך להפעיל </a:t>
            </a:r>
            <a:r>
              <a:rPr lang="he-IL" dirty="0" err="1" smtClean="0"/>
              <a:t>אפליקצייה</a:t>
            </a:r>
            <a:r>
              <a:rPr lang="he-IL" dirty="0" smtClean="0"/>
              <a:t> אחרת, היינו יכולים ע"י ב</a:t>
            </a:r>
            <a:r>
              <a:rPr lang="en-US" dirty="0" smtClean="0"/>
              <a:t>content resolver</a:t>
            </a:r>
            <a:r>
              <a:rPr lang="he-IL" dirty="0" smtClean="0"/>
              <a:t> (הצד השני של ה </a:t>
            </a:r>
            <a:r>
              <a:rPr lang="en-US" dirty="0" smtClean="0"/>
              <a:t>content provider</a:t>
            </a:r>
            <a:r>
              <a:rPr lang="he-IL" dirty="0" smtClean="0"/>
              <a:t>). </a:t>
            </a:r>
          </a:p>
          <a:p>
            <a:pPr marL="0" indent="0" algn="r" defTabSz="1219170" rtl="1" eaLnBrk="1" latinLnBrk="0" hangingPunct="1">
              <a:spcBef>
                <a:spcPct val="20000"/>
              </a:spcBef>
              <a:buFont typeface="Arial" pitchFamily="34" charset="0"/>
              <a:buNone/>
            </a:pPr>
            <a:r>
              <a:rPr lang="en-US" dirty="0" smtClean="0"/>
              <a:t>Content Resolvers</a:t>
            </a:r>
            <a:r>
              <a:rPr lang="he-IL" dirty="0" smtClean="0"/>
              <a:t> שומרים מידע במסדי נתונים של </a:t>
            </a:r>
            <a:r>
              <a:rPr lang="en-US" dirty="0" smtClean="0"/>
              <a:t>SQLite</a:t>
            </a:r>
            <a:r>
              <a:rPr lang="he-IL" dirty="0" smtClean="0"/>
              <a:t> הנשמרות תחת </a:t>
            </a:r>
            <a:r>
              <a:rPr lang="en-US" dirty="0" smtClean="0"/>
              <a:t>URI</a:t>
            </a:r>
            <a:r>
              <a:rPr lang="he-IL" dirty="0" smtClean="0"/>
              <a:t> (</a:t>
            </a:r>
            <a:r>
              <a:rPr lang="en-US" dirty="0" smtClean="0"/>
              <a:t>universal resource identifier</a:t>
            </a:r>
            <a:r>
              <a:rPr lang="he-IL" dirty="0" smtClean="0"/>
              <a:t>) ספציפי. זה </a:t>
            </a:r>
            <a:r>
              <a:rPr lang="he-IL" dirty="0" err="1" smtClean="0"/>
              <a:t>נפצות</a:t>
            </a:r>
            <a:r>
              <a:rPr lang="he-IL" dirty="0" smtClean="0"/>
              <a:t> בצורה מיוחדת עם אפליקציות שמתעסקות במדיה. למשל גישה לשירים השמורים במכשיר. יש את המידע שלהם שמור בטבלה תחת URI שאפליקציות אחרות יכולות לגשת אליהם כמו אפליקציית שעון מעורר שמשתמש בשירים בטלפון. </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Content Provider</a:t>
            </a:r>
          </a:p>
        </p:txBody>
      </p:sp>
    </p:spTree>
    <p:extLst>
      <p:ext uri="{BB962C8B-B14F-4D97-AF65-F5344CB8AC3E}">
        <p14:creationId xmlns:p14="http://schemas.microsoft.com/office/powerpoint/2010/main" val="9647919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3999</TotalTime>
  <Words>5910</Words>
  <Application>Microsoft Macintosh PowerPoint</Application>
  <PresentationFormat>Widescreen</PresentationFormat>
  <Paragraphs>358</Paragraphs>
  <Slides>54</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Calibri</vt:lpstr>
      <vt:lpstr>Mangal</vt:lpstr>
      <vt:lpstr>Times New Roman</vt:lpstr>
      <vt:lpstr>Arial</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216</cp:revision>
  <dcterms:created xsi:type="dcterms:W3CDTF">2021-05-07T00:22:26Z</dcterms:created>
  <dcterms:modified xsi:type="dcterms:W3CDTF">2021-05-24T05:11:52Z</dcterms:modified>
</cp:coreProperties>
</file>